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26" r:id="rId2"/>
    <p:sldId id="314" r:id="rId3"/>
    <p:sldId id="266" r:id="rId4"/>
    <p:sldId id="278" r:id="rId5"/>
    <p:sldId id="313" r:id="rId6"/>
    <p:sldId id="310" r:id="rId7"/>
    <p:sldId id="257" r:id="rId8"/>
    <p:sldId id="329" r:id="rId9"/>
    <p:sldId id="299" r:id="rId10"/>
    <p:sldId id="306" r:id="rId11"/>
    <p:sldId id="297" r:id="rId12"/>
    <p:sldId id="301" r:id="rId13"/>
    <p:sldId id="330" r:id="rId14"/>
    <p:sldId id="327" r:id="rId15"/>
    <p:sldId id="312" r:id="rId16"/>
    <p:sldId id="281" r:id="rId17"/>
    <p:sldId id="315" r:id="rId18"/>
    <p:sldId id="276" r:id="rId19"/>
    <p:sldId id="321" r:id="rId20"/>
    <p:sldId id="260" r:id="rId21"/>
    <p:sldId id="322" r:id="rId22"/>
    <p:sldId id="295" r:id="rId23"/>
    <p:sldId id="261" r:id="rId24"/>
    <p:sldId id="323" r:id="rId25"/>
  </p:sldIdLst>
  <p:sldSz cx="9144000" cy="6858000" type="screen4x3"/>
  <p:notesSz cx="10018713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33"/>
    <a:srgbClr val="FF1919"/>
    <a:srgbClr val="FF5353"/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740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mi\OneDrive\Documents\applications\grant%20applications\pending\NPs%20business%20case\investival%20nov%202019\BALB%20CJ%20mice%20weight%20and%204T1%20tumour%2020190923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%20Folder%2027-6-2014\Dropbox\My%20Future%20pap\BCR%20Shyam\19.2.2017\figures%20H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Tumour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'Tumour growth'!$T$7</c:f>
              <c:strCache>
                <c:ptCount val="1"/>
                <c:pt idx="0">
                  <c:v>Abraxane 5mg/kg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'Tumour growth'!$S$8:$S$13</c:f>
              <c:numCache>
                <c:formatCode>General</c:formatCode>
                <c:ptCount val="6"/>
                <c:pt idx="0">
                  <c:v>7</c:v>
                </c:pt>
                <c:pt idx="1">
                  <c:v>9</c:v>
                </c:pt>
                <c:pt idx="2">
                  <c:v>13</c:v>
                </c:pt>
                <c:pt idx="3">
                  <c:v>15</c:v>
                </c:pt>
                <c:pt idx="4">
                  <c:v>20</c:v>
                </c:pt>
                <c:pt idx="5">
                  <c:v>22</c:v>
                </c:pt>
              </c:numCache>
            </c:numRef>
          </c:xVal>
          <c:yVal>
            <c:numRef>
              <c:f>'Tumour growth'!$T$8:$T$13</c:f>
              <c:numCache>
                <c:formatCode>General</c:formatCode>
                <c:ptCount val="6"/>
                <c:pt idx="0">
                  <c:v>68.000624999999999</c:v>
                </c:pt>
                <c:pt idx="1">
                  <c:v>196.65885416666669</c:v>
                </c:pt>
                <c:pt idx="2">
                  <c:v>321.21218750000003</c:v>
                </c:pt>
                <c:pt idx="3">
                  <c:v>606.44520833333331</c:v>
                </c:pt>
                <c:pt idx="4">
                  <c:v>1559.5333333333335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EAC-4FE8-AA27-64D2D149938B}"/>
            </c:ext>
          </c:extLst>
        </c:ser>
        <c:ser>
          <c:idx val="1"/>
          <c:order val="1"/>
          <c:tx>
            <c:strRef>
              <c:f>'Tumour growth'!$U$7</c:f>
              <c:strCache>
                <c:ptCount val="1"/>
                <c:pt idx="0">
                  <c:v>PD-1 100ug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'Tumour growth'!$S$8:$S$13</c:f>
              <c:numCache>
                <c:formatCode>General</c:formatCode>
                <c:ptCount val="6"/>
                <c:pt idx="0">
                  <c:v>7</c:v>
                </c:pt>
                <c:pt idx="1">
                  <c:v>9</c:v>
                </c:pt>
                <c:pt idx="2">
                  <c:v>13</c:v>
                </c:pt>
                <c:pt idx="3">
                  <c:v>15</c:v>
                </c:pt>
                <c:pt idx="4">
                  <c:v>20</c:v>
                </c:pt>
                <c:pt idx="5">
                  <c:v>22</c:v>
                </c:pt>
              </c:numCache>
            </c:numRef>
          </c:xVal>
          <c:yVal>
            <c:numRef>
              <c:f>'Tumour growth'!$U$8:$U$13</c:f>
              <c:numCache>
                <c:formatCode>General</c:formatCode>
                <c:ptCount val="6"/>
                <c:pt idx="0">
                  <c:v>57.231733333333331</c:v>
                </c:pt>
                <c:pt idx="1">
                  <c:v>204.93733333333336</c:v>
                </c:pt>
                <c:pt idx="2">
                  <c:v>369.26400000000001</c:v>
                </c:pt>
                <c:pt idx="3">
                  <c:v>446.45566666666662</c:v>
                </c:pt>
                <c:pt idx="4">
                  <c:v>1878.5922222222223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EAC-4FE8-AA27-64D2D149938B}"/>
            </c:ext>
          </c:extLst>
        </c:ser>
        <c:ser>
          <c:idx val="2"/>
          <c:order val="2"/>
          <c:tx>
            <c:strRef>
              <c:f>'Tumour growth'!$V$7</c:f>
              <c:strCache>
                <c:ptCount val="1"/>
                <c:pt idx="0">
                  <c:v>Control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'Tumour growth'!$S$8:$S$13</c:f>
              <c:numCache>
                <c:formatCode>General</c:formatCode>
                <c:ptCount val="6"/>
                <c:pt idx="0">
                  <c:v>7</c:v>
                </c:pt>
                <c:pt idx="1">
                  <c:v>9</c:v>
                </c:pt>
                <c:pt idx="2">
                  <c:v>13</c:v>
                </c:pt>
                <c:pt idx="3">
                  <c:v>15</c:v>
                </c:pt>
                <c:pt idx="4">
                  <c:v>20</c:v>
                </c:pt>
                <c:pt idx="5">
                  <c:v>22</c:v>
                </c:pt>
              </c:numCache>
            </c:numRef>
          </c:xVal>
          <c:yVal>
            <c:numRef>
              <c:f>'Tumour growth'!$V$8:$V$13</c:f>
              <c:numCache>
                <c:formatCode>General</c:formatCode>
                <c:ptCount val="6"/>
                <c:pt idx="0">
                  <c:v>123.65930555555553</c:v>
                </c:pt>
                <c:pt idx="1">
                  <c:v>232.97055555555553</c:v>
                </c:pt>
                <c:pt idx="2">
                  <c:v>839.84720238095235</c:v>
                </c:pt>
                <c:pt idx="3">
                  <c:v>1066.8430357142859</c:v>
                </c:pt>
                <c:pt idx="4">
                  <c:v>1736.9994047619045</c:v>
                </c:pt>
                <c:pt idx="5">
                  <c:v>2429.238571428571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EAC-4FE8-AA27-64D2D149938B}"/>
            </c:ext>
          </c:extLst>
        </c:ser>
        <c:ser>
          <c:idx val="3"/>
          <c:order val="3"/>
          <c:tx>
            <c:strRef>
              <c:f>'Tumour growth'!$W$7</c:f>
              <c:strCache>
                <c:ptCount val="1"/>
                <c:pt idx="0">
                  <c:v>NP DTX+FTY 10mg/kg+0.1mg/kg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'Tumour growth'!$S$8:$S$13</c:f>
              <c:numCache>
                <c:formatCode>General</c:formatCode>
                <c:ptCount val="6"/>
                <c:pt idx="0">
                  <c:v>7</c:v>
                </c:pt>
                <c:pt idx="1">
                  <c:v>9</c:v>
                </c:pt>
                <c:pt idx="2">
                  <c:v>13</c:v>
                </c:pt>
                <c:pt idx="3">
                  <c:v>15</c:v>
                </c:pt>
                <c:pt idx="4">
                  <c:v>20</c:v>
                </c:pt>
                <c:pt idx="5">
                  <c:v>22</c:v>
                </c:pt>
              </c:numCache>
            </c:numRef>
          </c:xVal>
          <c:yVal>
            <c:numRef>
              <c:f>'Tumour growth'!$W$8:$W$13</c:f>
              <c:numCache>
                <c:formatCode>General</c:formatCode>
                <c:ptCount val="6"/>
                <c:pt idx="0">
                  <c:v>88.521833333333333</c:v>
                </c:pt>
                <c:pt idx="1">
                  <c:v>198.18633333333332</c:v>
                </c:pt>
                <c:pt idx="2">
                  <c:v>381.40533333333332</c:v>
                </c:pt>
                <c:pt idx="3">
                  <c:v>616.68291666666664</c:v>
                </c:pt>
                <c:pt idx="4">
                  <c:v>1124.0153333333333</c:v>
                </c:pt>
                <c:pt idx="5">
                  <c:v>1222.559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EAC-4FE8-AA27-64D2D1499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7630736"/>
        <c:axId val="699541928"/>
      </c:scatterChart>
      <c:valAx>
        <c:axId val="437630736"/>
        <c:scaling>
          <c:orientation val="minMax"/>
          <c:max val="23"/>
          <c:min val="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Days posy 4T1 tumour cell implatation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541928"/>
        <c:crosses val="autoZero"/>
        <c:crossBetween val="midCat"/>
        <c:majorUnit val="2"/>
      </c:valAx>
      <c:valAx>
        <c:axId val="6995419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Tumour</a:t>
                </a:r>
                <a:r>
                  <a:rPr lang="en-GB" baseline="0"/>
                  <a:t> Volume (mm^3)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630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83370299957752"/>
          <c:y val="7.2129666920156765E-2"/>
          <c:w val="0.67348489649345167"/>
          <c:h val="0.62962403070807593"/>
        </c:manualLayout>
      </c:layout>
      <c:lineChart>
        <c:grouping val="standard"/>
        <c:varyColors val="0"/>
        <c:ser>
          <c:idx val="0"/>
          <c:order val="0"/>
          <c:tx>
            <c:strRef>
              <c:f>'[figures HA.xlsx]fig 2'!$D$6</c:f>
              <c:strCache>
                <c:ptCount val="1"/>
                <c:pt idx="0">
                  <c:v>DTX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'[figures HA.xlsx]fig 2'!$G$7:$G$12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4</c:v>
                  </c:pt>
                  <c:pt idx="2">
                    <c:v>5</c:v>
                  </c:pt>
                  <c:pt idx="3">
                    <c:v>3.1</c:v>
                  </c:pt>
                  <c:pt idx="4">
                    <c:v>4.7</c:v>
                  </c:pt>
                  <c:pt idx="5">
                    <c:v>6</c:v>
                  </c:pt>
                </c:numCache>
              </c:numRef>
            </c:plus>
            <c:minus>
              <c:numRef>
                <c:f>'[figures HA.xlsx]fig 2'!$G$7:$G$12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4</c:v>
                  </c:pt>
                  <c:pt idx="2">
                    <c:v>5</c:v>
                  </c:pt>
                  <c:pt idx="3">
                    <c:v>3.1</c:v>
                  </c:pt>
                  <c:pt idx="4">
                    <c:v>4.7</c:v>
                  </c:pt>
                  <c:pt idx="5">
                    <c:v>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'[figures HA.xlsx]fig 2'!$C$7:$C$12</c:f>
              <c:numCache>
                <c:formatCode>General</c:formatCode>
                <c:ptCount val="6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</c:numCache>
            </c:numRef>
          </c:cat>
          <c:val>
            <c:numRef>
              <c:f>'[figures HA.xlsx]fig 2'!$D$7:$D$12</c:f>
              <c:numCache>
                <c:formatCode>0.0</c:formatCode>
                <c:ptCount val="6"/>
                <c:pt idx="0" formatCode="General">
                  <c:v>0</c:v>
                </c:pt>
                <c:pt idx="1">
                  <c:v>25</c:v>
                </c:pt>
                <c:pt idx="2">
                  <c:v>48.268398268398265</c:v>
                </c:pt>
                <c:pt idx="3">
                  <c:v>54.112554112554115</c:v>
                </c:pt>
                <c:pt idx="4">
                  <c:v>56.277056277056282</c:v>
                </c:pt>
                <c:pt idx="5">
                  <c:v>60.376622337999997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56-4BD2-BA97-B2B73206BB81}"/>
            </c:ext>
          </c:extLst>
        </c:ser>
        <c:ser>
          <c:idx val="1"/>
          <c:order val="1"/>
          <c:tx>
            <c:strRef>
              <c:f>'[figures HA.xlsx]fig 2'!$E$6</c:f>
              <c:strCache>
                <c:ptCount val="1"/>
                <c:pt idx="0">
                  <c:v>FTY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'[figures HA.xlsx]fig 2'!$H$7:$H$12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5</c:v>
                  </c:pt>
                  <c:pt idx="2">
                    <c:v>4.5</c:v>
                  </c:pt>
                  <c:pt idx="3">
                    <c:v>3.4</c:v>
                  </c:pt>
                  <c:pt idx="4">
                    <c:v>4</c:v>
                  </c:pt>
                  <c:pt idx="5">
                    <c:v>5.0999999999999996</c:v>
                  </c:pt>
                </c:numCache>
              </c:numRef>
            </c:plus>
            <c:minus>
              <c:numRef>
                <c:f>'[figures HA.xlsx]fig 2'!$H$7:$H$12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5</c:v>
                  </c:pt>
                  <c:pt idx="2">
                    <c:v>4.5</c:v>
                  </c:pt>
                  <c:pt idx="3">
                    <c:v>3.4</c:v>
                  </c:pt>
                  <c:pt idx="4">
                    <c:v>4</c:v>
                  </c:pt>
                  <c:pt idx="5">
                    <c:v>5.0999999999999996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'[figures HA.xlsx]fig 2'!$C$7:$C$12</c:f>
              <c:numCache>
                <c:formatCode>General</c:formatCode>
                <c:ptCount val="6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96</c:v>
                </c:pt>
                <c:pt idx="5">
                  <c:v>120</c:v>
                </c:pt>
              </c:numCache>
            </c:numRef>
          </c:cat>
          <c:val>
            <c:numRef>
              <c:f>'[figures HA.xlsx]fig 2'!$E$7:$E$12</c:f>
              <c:numCache>
                <c:formatCode>0.0</c:formatCode>
                <c:ptCount val="6"/>
                <c:pt idx="0" formatCode="General">
                  <c:v>0</c:v>
                </c:pt>
                <c:pt idx="1">
                  <c:v>52.614924465172898</c:v>
                </c:pt>
                <c:pt idx="2">
                  <c:v>65.679813444185342</c:v>
                </c:pt>
                <c:pt idx="3">
                  <c:v>76.416911690155132</c:v>
                </c:pt>
                <c:pt idx="4">
                  <c:v>79.724221839197014</c:v>
                </c:pt>
                <c:pt idx="5">
                  <c:v>84.9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56-4BD2-BA97-B2B73206B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498648"/>
        <c:axId val="205499040"/>
      </c:lineChart>
      <c:catAx>
        <c:axId val="205498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99040"/>
        <c:crossesAt val="0"/>
        <c:auto val="1"/>
        <c:lblAlgn val="ctr"/>
        <c:lblOffset val="100"/>
        <c:noMultiLvlLbl val="0"/>
      </c:catAx>
      <c:valAx>
        <c:axId val="205499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Drug release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986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962056400506972"/>
          <c:y val="0.43685497922530492"/>
          <c:w val="0.38987378538234052"/>
          <c:h val="0.10781061519903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A5E82F-3128-4713-8E85-E10E6E95ED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3" cy="34560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D0581-719E-4E05-AFBC-43F40438CF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4952" y="0"/>
            <a:ext cx="4341443" cy="34560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4ED04BB7-9D8A-49BF-81F9-EC0A8B6107C1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D56E6-01B2-45C5-AE4C-232D631611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542560"/>
            <a:ext cx="4341443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5F39A-D990-44E2-9020-9681C30FC8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4952" y="6542560"/>
            <a:ext cx="4341443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9C0926E-61AD-44DC-BF72-B6F1E24A3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14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3" cy="34560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952" y="0"/>
            <a:ext cx="4341443" cy="34560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E35F694-31E1-461D-A8CE-8CB6C29CEB66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59163" y="860425"/>
            <a:ext cx="310038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872" y="3314929"/>
            <a:ext cx="8014970" cy="2712214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42560"/>
            <a:ext cx="4341443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3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3663515-CBCC-4443-B8B6-B35C9D945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1B1A1-3B53-446A-9788-23D9B6CDD78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7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1B1A1-3B53-446A-9788-23D9B6CDD78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556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1B1A1-3B53-446A-9788-23D9B6CDD78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0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7511-1254-41AE-A627-90D8D868E825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F3D4-7192-4CF8-B012-D8B34970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1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7511-1254-41AE-A627-90D8D868E825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F3D4-7192-4CF8-B012-D8B34970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8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7511-1254-41AE-A627-90D8D868E825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F3D4-7192-4CF8-B012-D8B34970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19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7511-1254-41AE-A627-90D8D868E825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F3D4-7192-4CF8-B012-D8B34970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9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7511-1254-41AE-A627-90D8D868E825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F3D4-7192-4CF8-B012-D8B34970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73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7511-1254-41AE-A627-90D8D868E825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F3D4-7192-4CF8-B012-D8B34970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5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7511-1254-41AE-A627-90D8D868E825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F3D4-7192-4CF8-B012-D8B34970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8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7511-1254-41AE-A627-90D8D868E825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F3D4-7192-4CF8-B012-D8B34970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26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7511-1254-41AE-A627-90D8D868E825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F3D4-7192-4CF8-B012-D8B34970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46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7511-1254-41AE-A627-90D8D868E825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F3D4-7192-4CF8-B012-D8B34970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7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7511-1254-41AE-A627-90D8D868E825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F3D4-7192-4CF8-B012-D8B34970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54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7511-1254-41AE-A627-90D8D868E825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7F3D4-7192-4CF8-B012-D8B349708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0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.pshezhetskiy@uea.ac.u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330" y="1435104"/>
            <a:ext cx="7752873" cy="1202846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+mn-lt"/>
              </a:rPr>
              <a:t>NANODOC</a:t>
            </a:r>
            <a:r>
              <a:rPr lang="en-GB" sz="3200" b="1" dirty="0">
                <a:latin typeface="+mn-lt"/>
              </a:rPr>
              <a:t> – a new multifunctional </a:t>
            </a:r>
            <a:r>
              <a:rPr lang="en-GB" sz="3200" b="1" u="sng" dirty="0">
                <a:latin typeface="+mn-lt"/>
              </a:rPr>
              <a:t>nanoparticle platform</a:t>
            </a:r>
            <a:r>
              <a:rPr lang="en-GB" sz="3200" b="1" dirty="0">
                <a:latin typeface="+mn-lt"/>
              </a:rPr>
              <a:t> for cancer treatment</a:t>
            </a:r>
            <a:endParaRPr lang="en-GB" sz="1800" b="1" dirty="0">
              <a:latin typeface="+mn-lt"/>
            </a:endParaRPr>
          </a:p>
        </p:txBody>
      </p:sp>
      <p:pic>
        <p:nvPicPr>
          <p:cNvPr id="1026" name="Picture 2" descr="Image result for New cancer treatment without systemic side effe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11" y="3072300"/>
            <a:ext cx="2259453" cy="15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D9B7D9-C4C1-4173-B76F-AFFB13E04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66" y="44751"/>
            <a:ext cx="515815" cy="51581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56A61644-0596-4979-B265-7E2F9B659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750" y="-90092"/>
            <a:ext cx="3088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dirty="0"/>
              <a:t>CA Nanotherapeutics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B67EC7E4-34CD-4649-A864-4CEF95E8D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05" y="298956"/>
            <a:ext cx="239796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b="1" dirty="0"/>
              <a:t>Safer treatments for cancer patients.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A05B0-D031-40A6-9285-2A83A85E73CD}"/>
              </a:ext>
            </a:extLst>
          </p:cNvPr>
          <p:cNvSpPr/>
          <p:nvPr/>
        </p:nvSpPr>
        <p:spPr>
          <a:xfrm>
            <a:off x="1867437" y="4902842"/>
            <a:ext cx="5409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Prof Dmitry Pshezhetskiy, MBBS, BSc, MSc, PhD, FHEA</a:t>
            </a:r>
          </a:p>
          <a:p>
            <a:pPr algn="ctr"/>
            <a:r>
              <a:rPr lang="en-GB" b="1" dirty="0"/>
              <a:t>CSO CA Nanotherapeutics</a:t>
            </a:r>
            <a:endParaRPr lang="en-GB" sz="2400" b="1" dirty="0"/>
          </a:p>
        </p:txBody>
      </p:sp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8BD18243-431C-45A4-8A9D-FA79ADCB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725" y="-5775"/>
            <a:ext cx="1770606" cy="99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RÃ©sultat de recherche d'images pour &quot;skolkovo logo vector&quot;">
            <a:extLst>
              <a:ext uri="{FF2B5EF4-FFF2-40B4-BE49-F238E27FC236}">
                <a16:creationId xmlns:a16="http://schemas.microsoft.com/office/drawing/2014/main" id="{C6CDFDD1-C1B6-40C6-9559-764F29D27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66" y="6005543"/>
            <a:ext cx="1516134" cy="85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20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AEF96EFF-29E8-449F-80C8-4A23B77A7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A9D72A9F-FDF4-4344-8876-95DA46688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261" y="1002518"/>
            <a:ext cx="8743418" cy="83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Preparing to phase I. Months 1-18, </a:t>
            </a:r>
            <a:r>
              <a:rPr lang="en-GB" sz="2800" dirty="0"/>
              <a:t>Total costs: </a:t>
            </a:r>
            <a:r>
              <a:rPr lang="ru-RU" sz="2800" dirty="0"/>
              <a:t> </a:t>
            </a:r>
            <a:r>
              <a:rPr lang="en-GB" sz="2800" dirty="0"/>
              <a:t>USD</a:t>
            </a:r>
            <a:r>
              <a:rPr lang="en-GB" sz="2800" b="1" dirty="0"/>
              <a:t>2M</a:t>
            </a:r>
            <a:endParaRPr lang="en-GB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5744CC-0BF6-4D25-A4A9-62D271DCCF05}"/>
              </a:ext>
            </a:extLst>
          </p:cNvPr>
          <p:cNvSpPr/>
          <p:nvPr/>
        </p:nvSpPr>
        <p:spPr>
          <a:xfrm>
            <a:off x="115143" y="2702196"/>
            <a:ext cx="8029184" cy="67191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WP1 (months 1-12). MTD, pharmacokinetics, pharmacodynamics, comparative efficacy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BEE8A1BB-D48A-4570-95FC-BD0423987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094" y="117369"/>
            <a:ext cx="91807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ASK: Product development – NANODOC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3F316B-5F8F-40F4-B54D-D76713AA445C}"/>
              </a:ext>
            </a:extLst>
          </p:cNvPr>
          <p:cNvSpPr txBox="1"/>
          <p:nvPr/>
        </p:nvSpPr>
        <p:spPr>
          <a:xfrm>
            <a:off x="8240962" y="2702196"/>
            <a:ext cx="756938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GB" b="1" dirty="0"/>
              <a:t>WP1:</a:t>
            </a:r>
            <a:r>
              <a:rPr lang="en-GB" dirty="0"/>
              <a:t> </a:t>
            </a:r>
          </a:p>
          <a:p>
            <a:r>
              <a:rPr lang="en-GB" dirty="0"/>
              <a:t>800k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E1C6476-1AC2-476F-B5FE-3E6EF101E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7180" y="1772539"/>
            <a:ext cx="3442881" cy="72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Two work packages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0AB770-5C4E-4C8E-9E84-4F5F29DB9F93}"/>
              </a:ext>
            </a:extLst>
          </p:cNvPr>
          <p:cNvSpPr/>
          <p:nvPr/>
        </p:nvSpPr>
        <p:spPr>
          <a:xfrm>
            <a:off x="115143" y="3851537"/>
            <a:ext cx="8029184" cy="96827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WP2 (months 6-18). Defining a robust manufacturing process for GLP industrial nanoparticle synthesis and establishing critical quality attributes (CQAs) and associated process control strategy. 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D285D1-ABEE-489A-9342-F0E40E1A0991}"/>
              </a:ext>
            </a:extLst>
          </p:cNvPr>
          <p:cNvSpPr txBox="1"/>
          <p:nvPr/>
        </p:nvSpPr>
        <p:spPr>
          <a:xfrm>
            <a:off x="8240962" y="3851537"/>
            <a:ext cx="752129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GB" b="1" dirty="0"/>
              <a:t>WP2:</a:t>
            </a:r>
            <a:r>
              <a:rPr lang="en-GB" dirty="0"/>
              <a:t> </a:t>
            </a:r>
          </a:p>
          <a:p>
            <a:r>
              <a:rPr lang="en-GB" dirty="0"/>
              <a:t>1.2m</a:t>
            </a:r>
          </a:p>
        </p:txBody>
      </p:sp>
    </p:spTree>
    <p:extLst>
      <p:ext uri="{BB962C8B-B14F-4D97-AF65-F5344CB8AC3E}">
        <p14:creationId xmlns:p14="http://schemas.microsoft.com/office/powerpoint/2010/main" val="148467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12" grpId="0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617890" y="-183065"/>
            <a:ext cx="3908219" cy="93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De-risking steps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EE0EA3E3-781C-41B5-92F1-F2B9BB3BA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300FBC-DF27-4905-A5C9-7A1DB6B86B0E}"/>
              </a:ext>
            </a:extLst>
          </p:cNvPr>
          <p:cNvSpPr/>
          <p:nvPr/>
        </p:nvSpPr>
        <p:spPr>
          <a:xfrm>
            <a:off x="414216" y="1467347"/>
            <a:ext cx="8440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1. All individual ingredients are already used in human patients – known doses and side effects. Discussed with MHRA </a:t>
            </a:r>
            <a:r>
              <a:rPr lang="en-GB" sz="2400" b="1" dirty="0">
                <a:solidFill>
                  <a:srgbClr val="00B050"/>
                </a:solidFill>
              </a:rPr>
              <a:t>– facilitated route to clinic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/>
              <a:t>(</a:t>
            </a:r>
            <a:r>
              <a:rPr lang="en-GB" sz="24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waived GLP toxicology as we use human-equivalent doses )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E2BC5-E107-486F-9BF6-74ADF8B3E980}"/>
              </a:ext>
            </a:extLst>
          </p:cNvPr>
          <p:cNvSpPr/>
          <p:nvPr/>
        </p:nvSpPr>
        <p:spPr>
          <a:xfrm>
            <a:off x="414216" y="3203340"/>
            <a:ext cx="8482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2. Already obtained </a:t>
            </a:r>
            <a:r>
              <a:rPr lang="en-GB" sz="2400" b="1" dirty="0">
                <a:solidFill>
                  <a:srgbClr val="00B050"/>
                </a:solidFill>
              </a:rPr>
              <a:t>agreement for Phase I trial </a:t>
            </a:r>
            <a:r>
              <a:rPr lang="en-GB" sz="2400" b="1" dirty="0"/>
              <a:t>at </a:t>
            </a:r>
            <a:r>
              <a:rPr lang="en-GB" sz="2400" b="1" u="sng" dirty="0"/>
              <a:t>Kings College London</a:t>
            </a:r>
            <a:r>
              <a:rPr lang="en-GB" sz="2400" b="1" dirty="0"/>
              <a:t>, clinical oncologists very interested.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747AED-C9A2-47FB-9D36-3A7A9F437B9B}"/>
              </a:ext>
            </a:extLst>
          </p:cNvPr>
          <p:cNvSpPr/>
          <p:nvPr/>
        </p:nvSpPr>
        <p:spPr>
          <a:xfrm>
            <a:off x="414216" y="4211195"/>
            <a:ext cx="8146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3. </a:t>
            </a:r>
            <a:r>
              <a:rPr lang="en-GB" sz="2400" b="1" dirty="0">
                <a:solidFill>
                  <a:srgbClr val="00B050"/>
                </a:solidFill>
              </a:rPr>
              <a:t>Upscale synthesis successfully </a:t>
            </a:r>
            <a:r>
              <a:rPr lang="en-GB" sz="2400" b="1" dirty="0"/>
              <a:t>performed by Precision nano.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981B4AA1-D5C4-4FD1-A347-080098F7D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246" y="4672860"/>
            <a:ext cx="8772340" cy="93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B050"/>
                </a:solidFill>
              </a:rPr>
              <a:t>Chances of preclinical and phase I success &gt; 80%</a:t>
            </a:r>
          </a:p>
        </p:txBody>
      </p:sp>
    </p:spTree>
    <p:extLst>
      <p:ext uri="{BB962C8B-B14F-4D97-AF65-F5344CB8AC3E}">
        <p14:creationId xmlns:p14="http://schemas.microsoft.com/office/powerpoint/2010/main" val="354831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EF74533-3D8E-40E6-954C-820EBBC09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748B16BB-DA46-4E83-8621-7E9434D60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9540" y="-251715"/>
            <a:ext cx="3908219" cy="93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Team and partners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A6B53E-2D11-4E7E-8914-8554DEF3A9BB}"/>
              </a:ext>
            </a:extLst>
          </p:cNvPr>
          <p:cNvSpPr/>
          <p:nvPr/>
        </p:nvSpPr>
        <p:spPr>
          <a:xfrm>
            <a:off x="3110752" y="1189580"/>
            <a:ext cx="2922495" cy="14283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 Nanotherapeutics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CEO - Tim Mustill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CSO - Prof Pshezhetskiy</a:t>
            </a:r>
            <a:endParaRPr lang="en-GB" altLang="en-US" dirty="0"/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Chemist - Dr Wang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Pharmacist - Dr Alshaker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5F4C69-9205-453B-AD58-8DE0B5C02AF5}"/>
              </a:ext>
            </a:extLst>
          </p:cNvPr>
          <p:cNvSpPr/>
          <p:nvPr/>
        </p:nvSpPr>
        <p:spPr>
          <a:xfrm>
            <a:off x="3110751" y="3544823"/>
            <a:ext cx="2922495" cy="13904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Kings College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 James Spicer, Consultant Clinical Oncologist and Head of Phase I Trials Unit</a:t>
            </a:r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A390A1-F1C6-4FF3-900D-DD9EE56E705D}"/>
              </a:ext>
            </a:extLst>
          </p:cNvPr>
          <p:cNvSpPr/>
          <p:nvPr/>
        </p:nvSpPr>
        <p:spPr>
          <a:xfrm>
            <a:off x="35630" y="4011570"/>
            <a:ext cx="2886865" cy="14283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Precision </a:t>
            </a:r>
            <a:r>
              <a:rPr lang="en-GB" altLang="en-US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Nanosystems</a:t>
            </a:r>
            <a:r>
              <a:rPr lang="en-GB" altLang="en-US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preclinical development</a:t>
            </a:r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49EAA29-7A3B-45BA-B4D3-86EB2CB7BBFE}"/>
              </a:ext>
            </a:extLst>
          </p:cNvPr>
          <p:cNvSpPr/>
          <p:nvPr/>
        </p:nvSpPr>
        <p:spPr>
          <a:xfrm>
            <a:off x="6185875" y="2108568"/>
            <a:ext cx="2922495" cy="14283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MDC Catapult - </a:t>
            </a:r>
            <a:r>
              <a:rPr lang="en-GB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preclinical validation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361FF2E-92B1-4735-B626-AA78503A3E2D}"/>
              </a:ext>
            </a:extLst>
          </p:cNvPr>
          <p:cNvSpPr/>
          <p:nvPr/>
        </p:nvSpPr>
        <p:spPr>
          <a:xfrm>
            <a:off x="6185875" y="4011570"/>
            <a:ext cx="2922495" cy="14283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Covance - </a:t>
            </a:r>
            <a:r>
              <a:rPr lang="en-GB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PK/PD and toxicology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74B2F28-29A1-4126-BB26-0D5FC1688B81}"/>
              </a:ext>
            </a:extLst>
          </p:cNvPr>
          <p:cNvSpPr/>
          <p:nvPr/>
        </p:nvSpPr>
        <p:spPr>
          <a:xfrm>
            <a:off x="0" y="2108568"/>
            <a:ext cx="2922495" cy="14283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CPI -</a:t>
            </a:r>
            <a:r>
              <a:rPr lang="en-GB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 development</a:t>
            </a:r>
            <a:endParaRPr lang="en-GB" altLang="en-US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63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DBEE923B-503B-4AB4-AC63-653479F87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F123AAE-F402-43FF-BF7E-F0352AF60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890" y="-222489"/>
            <a:ext cx="3908219" cy="93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Conclusion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356AC1-CD4B-4459-B4EF-902889133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85" y="1105662"/>
            <a:ext cx="2617501" cy="27427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0F6352-B537-45BE-A4BE-9F76CD10D50E}"/>
              </a:ext>
            </a:extLst>
          </p:cNvPr>
          <p:cNvSpPr/>
          <p:nvPr/>
        </p:nvSpPr>
        <p:spPr>
          <a:xfrm>
            <a:off x="3070092" y="1052410"/>
            <a:ext cx="61941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NANODOC</a:t>
            </a:r>
            <a:r>
              <a:rPr lang="en-GB" sz="2400" b="1" dirty="0"/>
              <a:t> provides</a:t>
            </a:r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targeted drug delivery to tumours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increased efficacy/low toxicity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imaging capability</a:t>
            </a:r>
            <a:endParaRPr lang="en-GB" sz="24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5315A5-D246-4397-A0BF-7560189DDF15}"/>
              </a:ext>
            </a:extLst>
          </p:cNvPr>
          <p:cNvSpPr/>
          <p:nvPr/>
        </p:nvSpPr>
        <p:spPr>
          <a:xfrm>
            <a:off x="3070092" y="2727646"/>
            <a:ext cx="61941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Future potential: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platform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additional novel combinations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multiple solid tumour targets</a:t>
            </a:r>
          </a:p>
          <a:p>
            <a:endParaRPr lang="en-GB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11CB34-DD57-4C72-8594-A8FAB61546EA}"/>
              </a:ext>
            </a:extLst>
          </p:cNvPr>
          <p:cNvSpPr/>
          <p:nvPr/>
        </p:nvSpPr>
        <p:spPr>
          <a:xfrm>
            <a:off x="238685" y="4500531"/>
            <a:ext cx="8510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Combined cancer therapy with targeted delivery will be tomorrow’s </a:t>
            </a:r>
            <a:r>
              <a:rPr lang="en-GB" sz="2400" b="1" dirty="0">
                <a:solidFill>
                  <a:srgbClr val="00B050"/>
                </a:solidFill>
              </a:rPr>
              <a:t>gold-standard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216738-77EE-47E1-BB60-99EEF7C6C52A}"/>
              </a:ext>
            </a:extLst>
          </p:cNvPr>
          <p:cNvGrpSpPr/>
          <p:nvPr/>
        </p:nvGrpSpPr>
        <p:grpSpPr>
          <a:xfrm>
            <a:off x="82587" y="5068538"/>
            <a:ext cx="8666629" cy="1687998"/>
            <a:chOff x="129628" y="5063506"/>
            <a:chExt cx="8666629" cy="16879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97BE7E-5A28-49AC-A466-BCC5957B044E}"/>
                </a:ext>
              </a:extLst>
            </p:cNvPr>
            <p:cNvSpPr/>
            <p:nvPr/>
          </p:nvSpPr>
          <p:spPr>
            <a:xfrm>
              <a:off x="1547435" y="5920507"/>
              <a:ext cx="619418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hlinkClick r:id="rId4"/>
                </a:rPr>
                <a:t>d.pshezhetskiy@uea.ac.uk</a:t>
              </a:r>
              <a:endParaRPr lang="en-GB" sz="2400" b="1" dirty="0"/>
            </a:p>
            <a:p>
              <a:pPr algn="ctr"/>
              <a:r>
                <a:rPr lang="en-GB" sz="2400" b="1" dirty="0">
                  <a:solidFill>
                    <a:srgbClr val="00B050"/>
                  </a:solidFill>
                </a:rPr>
                <a:t>https://youtu.be/Y535aco3A1s</a:t>
              </a:r>
            </a:p>
          </p:txBody>
        </p: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9BA527D7-5157-450D-97E9-CBA8E6807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28" y="5063506"/>
              <a:ext cx="8666629" cy="939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indent="266700" algn="ctr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/>
                <a:t>Looking for investors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202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D4A462-06B3-E840-893B-1F9318AE0E16}"/>
              </a:ext>
            </a:extLst>
          </p:cNvPr>
          <p:cNvSpPr txBox="1"/>
          <p:nvPr/>
        </p:nvSpPr>
        <p:spPr>
          <a:xfrm>
            <a:off x="2787806" y="2782669"/>
            <a:ext cx="3395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3600" dirty="0"/>
              <a:t>Appendix follows</a:t>
            </a:r>
          </a:p>
        </p:txBody>
      </p:sp>
    </p:spTree>
    <p:extLst>
      <p:ext uri="{BB962C8B-B14F-4D97-AF65-F5344CB8AC3E}">
        <p14:creationId xmlns:p14="http://schemas.microsoft.com/office/powerpoint/2010/main" val="1128296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9BE9CA5C-B47E-4EAD-9FD5-DE499D3BA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E8E169-7E17-4405-B13E-F5642219D2D6}"/>
              </a:ext>
            </a:extLst>
          </p:cNvPr>
          <p:cNvSpPr txBox="1"/>
          <p:nvPr/>
        </p:nvSpPr>
        <p:spPr>
          <a:xfrm>
            <a:off x="4979201" y="6581001"/>
            <a:ext cx="435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Alshaker et al, Breast Cancer Res Treat 2017 Oct;165(3):531-543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92343CC-88EA-433C-BBCD-31E4120A07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8782" r="8889"/>
          <a:stretch/>
        </p:blipFill>
        <p:spPr>
          <a:xfrm>
            <a:off x="505600" y="4324120"/>
            <a:ext cx="3120071" cy="2362200"/>
          </a:xfrm>
          <a:prstGeom prst="rect">
            <a:avLst/>
          </a:prstGeom>
        </p:spPr>
      </p:pic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C00C7496-FD1A-497D-B748-EEBF08A82AB6}"/>
              </a:ext>
            </a:extLst>
          </p:cNvPr>
          <p:cNvGraphicFramePr>
            <a:graphicFrameLocks/>
          </p:cNvGraphicFramePr>
          <p:nvPr/>
        </p:nvGraphicFramePr>
        <p:xfrm>
          <a:off x="4179876" y="1771115"/>
          <a:ext cx="3787200" cy="2599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4">
            <a:extLst>
              <a:ext uri="{FF2B5EF4-FFF2-40B4-BE49-F238E27FC236}">
                <a16:creationId xmlns:a16="http://schemas.microsoft.com/office/drawing/2014/main" id="{0FBEE84A-A868-4109-9A0B-74A916A4B8D6}"/>
              </a:ext>
            </a:extLst>
          </p:cNvPr>
          <p:cNvSpPr txBox="1"/>
          <p:nvPr/>
        </p:nvSpPr>
        <p:spPr>
          <a:xfrm>
            <a:off x="5995168" y="2091137"/>
            <a:ext cx="228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*</a:t>
            </a:r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AB0B15F6-38EE-4EB5-9397-0E27C74CCD3B}"/>
              </a:ext>
            </a:extLst>
          </p:cNvPr>
          <p:cNvSpPr txBox="1"/>
          <p:nvPr/>
        </p:nvSpPr>
        <p:spPr>
          <a:xfrm>
            <a:off x="6528568" y="1938737"/>
            <a:ext cx="228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*</a:t>
            </a: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A124966C-DC29-422E-8169-BA5C3E189BF9}"/>
              </a:ext>
            </a:extLst>
          </p:cNvPr>
          <p:cNvSpPr txBox="1"/>
          <p:nvPr/>
        </p:nvSpPr>
        <p:spPr>
          <a:xfrm>
            <a:off x="7042999" y="1862537"/>
            <a:ext cx="228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*</a:t>
            </a:r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16512BD9-F5D8-4FA0-958B-42932CFDBE42}"/>
              </a:ext>
            </a:extLst>
          </p:cNvPr>
          <p:cNvSpPr txBox="1"/>
          <p:nvPr/>
        </p:nvSpPr>
        <p:spPr>
          <a:xfrm>
            <a:off x="7531224" y="1786337"/>
            <a:ext cx="228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*</a:t>
            </a:r>
          </a:p>
        </p:txBody>
      </p:sp>
      <p:sp>
        <p:nvSpPr>
          <p:cNvPr id="38" name="TextBox 4">
            <a:extLst>
              <a:ext uri="{FF2B5EF4-FFF2-40B4-BE49-F238E27FC236}">
                <a16:creationId xmlns:a16="http://schemas.microsoft.com/office/drawing/2014/main" id="{148A63FE-416A-41CE-B537-D87A061250E2}"/>
              </a:ext>
            </a:extLst>
          </p:cNvPr>
          <p:cNvSpPr txBox="1"/>
          <p:nvPr/>
        </p:nvSpPr>
        <p:spPr>
          <a:xfrm>
            <a:off x="5436904" y="2311045"/>
            <a:ext cx="3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/>
              <a:t>**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DDBAA43-9D46-447B-B5D2-5DCFEFB74078}"/>
              </a:ext>
            </a:extLst>
          </p:cNvPr>
          <p:cNvGrpSpPr/>
          <p:nvPr/>
        </p:nvGrpSpPr>
        <p:grpSpPr>
          <a:xfrm>
            <a:off x="688451" y="1821029"/>
            <a:ext cx="3079072" cy="2248098"/>
            <a:chOff x="533401" y="2365955"/>
            <a:chExt cx="2438400" cy="2004540"/>
          </a:xfrm>
        </p:grpSpPr>
        <p:pic>
          <p:nvPicPr>
            <p:cNvPr id="40" name="Picture 3">
              <a:extLst>
                <a:ext uri="{FF2B5EF4-FFF2-40B4-BE49-F238E27FC236}">
                  <a16:creationId xmlns:a16="http://schemas.microsoft.com/office/drawing/2014/main" id="{4A655500-7DF6-4036-B14A-8D01A9A5B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1" y="2365955"/>
              <a:ext cx="2438400" cy="1901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05541C9-5A4E-4326-8FCA-CBF88AA148A1}"/>
                </a:ext>
              </a:extLst>
            </p:cNvPr>
            <p:cNvCxnSpPr/>
            <p:nvPr/>
          </p:nvCxnSpPr>
          <p:spPr>
            <a:xfrm flipV="1">
              <a:off x="577603" y="4174836"/>
              <a:ext cx="376052" cy="29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57F895C-A09C-4B54-A0BA-A09703E89E3F}"/>
                </a:ext>
              </a:extLst>
            </p:cNvPr>
            <p:cNvSpPr/>
            <p:nvPr/>
          </p:nvSpPr>
          <p:spPr>
            <a:xfrm>
              <a:off x="577603" y="4077787"/>
              <a:ext cx="108197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F021E2C-B030-4B56-A6B7-03F1A6DFCC51}"/>
                </a:ext>
              </a:extLst>
            </p:cNvPr>
            <p:cNvSpPr txBox="1"/>
            <p:nvPr/>
          </p:nvSpPr>
          <p:spPr>
            <a:xfrm>
              <a:off x="541110" y="4123506"/>
              <a:ext cx="542014" cy="246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1 µm  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B5A4F130-2755-4ABF-B0C8-156902475A44}"/>
              </a:ext>
            </a:extLst>
          </p:cNvPr>
          <p:cNvSpPr/>
          <p:nvPr/>
        </p:nvSpPr>
        <p:spPr>
          <a:xfrm>
            <a:off x="804439" y="1008558"/>
            <a:ext cx="789722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zh-CN" sz="20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Nanoparticles show </a:t>
            </a:r>
            <a:r>
              <a:rPr lang="en-GB" altLang="zh-CN" sz="2000" b="1" u="sng" dirty="0">
                <a:solidFill>
                  <a:srgbClr val="00B05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narrow size distribution and sequential drug release at lysosomal pH 5.5</a:t>
            </a:r>
            <a:r>
              <a:rPr lang="en-GB" altLang="zh-CN" sz="2000" b="1" u="sng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  <a:endParaRPr lang="en-GB" sz="2000" b="1" u="sng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B484E6-77A3-4A33-8B77-A3154C3124F6}"/>
              </a:ext>
            </a:extLst>
          </p:cNvPr>
          <p:cNvSpPr txBox="1"/>
          <p:nvPr/>
        </p:nvSpPr>
        <p:spPr>
          <a:xfrm>
            <a:off x="3267004" y="95275"/>
            <a:ext cx="297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Characterisation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6B43C527-4294-42A4-A432-C86017E57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358" y="4098180"/>
            <a:ext cx="3595053" cy="251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2A15C01-9327-4205-890E-2FE7F4BF4DAC}"/>
              </a:ext>
            </a:extLst>
          </p:cNvPr>
          <p:cNvSpPr/>
          <p:nvPr/>
        </p:nvSpPr>
        <p:spPr>
          <a:xfrm>
            <a:off x="5418821" y="4417081"/>
            <a:ext cx="2273938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zh-CN" sz="20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&lt;20% </a:t>
            </a:r>
            <a:r>
              <a:rPr lang="en-GB" altLang="zh-CN" sz="2000" b="1" u="sng" dirty="0">
                <a:solidFill>
                  <a:srgbClr val="00B05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drug release at pH 7.4 or in serum</a:t>
            </a:r>
            <a:endParaRPr lang="en-GB" sz="2000" b="1" u="sng" dirty="0"/>
          </a:p>
        </p:txBody>
      </p:sp>
    </p:spTree>
    <p:extLst>
      <p:ext uri="{BB962C8B-B14F-4D97-AF65-F5344CB8AC3E}">
        <p14:creationId xmlns:p14="http://schemas.microsoft.com/office/powerpoint/2010/main" val="1905307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65298" y="1028093"/>
            <a:ext cx="6279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Solution  for overcoming chemoresistance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8" y="2088598"/>
            <a:ext cx="6458357" cy="46131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72787" y="3507539"/>
            <a:ext cx="23277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altLang="zh-CN" sz="2200" b="1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Toxicity reduction</a:t>
            </a:r>
          </a:p>
          <a:p>
            <a:pPr lvl="0" algn="ctr"/>
            <a:r>
              <a:rPr lang="en-GB" sz="22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(drugs linked to polymer and inactive)</a:t>
            </a:r>
            <a:endParaRPr lang="en-GB" sz="22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2891" y="1997654"/>
            <a:ext cx="25102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zh-CN" sz="2200" b="1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Tumour targeting</a:t>
            </a:r>
          </a:p>
          <a:p>
            <a:pPr algn="r"/>
            <a:r>
              <a:rPr lang="en-GB" sz="22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(Size, nanoparticle labelling)</a:t>
            </a:r>
            <a:endParaRPr lang="en-GB" sz="2200" dirty="0"/>
          </a:p>
        </p:txBody>
      </p:sp>
      <p:sp>
        <p:nvSpPr>
          <p:cNvPr id="6" name="Rectangle 5"/>
          <p:cNvSpPr/>
          <p:nvPr/>
        </p:nvSpPr>
        <p:spPr>
          <a:xfrm>
            <a:off x="6775433" y="5716826"/>
            <a:ext cx="23277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200" b="1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Co-delivery of novel combinations</a:t>
            </a:r>
            <a:endParaRPr lang="en-GB" sz="2200" b="1" dirty="0"/>
          </a:p>
        </p:txBody>
      </p:sp>
      <p:sp>
        <p:nvSpPr>
          <p:cNvPr id="7" name="Right Brace 6"/>
          <p:cNvSpPr/>
          <p:nvPr/>
        </p:nvSpPr>
        <p:spPr>
          <a:xfrm flipH="1">
            <a:off x="6556072" y="2234625"/>
            <a:ext cx="414069" cy="3992378"/>
          </a:xfrm>
          <a:prstGeom prst="rightBrace">
            <a:avLst>
              <a:gd name="adj1" fmla="val 148337"/>
              <a:gd name="adj2" fmla="val 49784"/>
            </a:avLst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>
            <a:cxnSpLocks/>
            <a:stCxn id="7" idx="1"/>
            <a:endCxn id="4" idx="1"/>
          </p:cNvCxnSpPr>
          <p:nvPr/>
        </p:nvCxnSpPr>
        <p:spPr>
          <a:xfrm>
            <a:off x="6556072" y="4222190"/>
            <a:ext cx="316715" cy="862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1489758"/>
            <a:ext cx="9103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Encapsulation of drugs in </a:t>
            </a:r>
            <a:r>
              <a:rPr lang="en-GB" sz="2400" b="1" dirty="0" err="1"/>
              <a:t>nanocarriers</a:t>
            </a:r>
            <a:r>
              <a:rPr lang="en-GB" sz="2400" b="1" dirty="0"/>
              <a:t>.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50424CE-BF31-4436-A967-52B5C829F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1E12A1D-D330-4C45-8FAB-C550A6A590A6}"/>
              </a:ext>
            </a:extLst>
          </p:cNvPr>
          <p:cNvSpPr txBox="1"/>
          <p:nvPr/>
        </p:nvSpPr>
        <p:spPr>
          <a:xfrm>
            <a:off x="2071155" y="142246"/>
            <a:ext cx="5467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Nanoparticles for drug delivery</a:t>
            </a:r>
          </a:p>
        </p:txBody>
      </p:sp>
    </p:spTree>
    <p:extLst>
      <p:ext uri="{BB962C8B-B14F-4D97-AF65-F5344CB8AC3E}">
        <p14:creationId xmlns:p14="http://schemas.microsoft.com/office/powerpoint/2010/main" val="35613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753B53-42FE-4603-9974-73C5BC212BCF}"/>
              </a:ext>
            </a:extLst>
          </p:cNvPr>
          <p:cNvSpPr/>
          <p:nvPr/>
        </p:nvSpPr>
        <p:spPr>
          <a:xfrm>
            <a:off x="1665297" y="57992"/>
            <a:ext cx="6279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Nanomedicine – a growing market</a:t>
            </a:r>
            <a:endParaRPr lang="en-GB" sz="3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08FA2D4-ADA8-46E0-B41E-4BF0668E1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5CE11A2-99FC-4621-A617-2BD8D9A48902}"/>
              </a:ext>
            </a:extLst>
          </p:cNvPr>
          <p:cNvSpPr/>
          <p:nvPr/>
        </p:nvSpPr>
        <p:spPr>
          <a:xfrm>
            <a:off x="313775" y="1179873"/>
            <a:ext cx="8302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5500"/>
                </a:solidFill>
              </a:rPr>
              <a:t>o </a:t>
            </a:r>
            <a:r>
              <a:rPr lang="en-GB" b="1" dirty="0">
                <a:solidFill>
                  <a:srgbClr val="253747"/>
                </a:solidFill>
              </a:rPr>
              <a:t>Global nanomedicine market is expected to witness </a:t>
            </a:r>
            <a:r>
              <a:rPr lang="en-GB" b="1" dirty="0">
                <a:solidFill>
                  <a:srgbClr val="00B050"/>
                </a:solidFill>
              </a:rPr>
              <a:t>high growth in the next years</a:t>
            </a:r>
          </a:p>
          <a:p>
            <a:br>
              <a:rPr lang="en-GB" b="1" dirty="0">
                <a:solidFill>
                  <a:srgbClr val="253747"/>
                </a:solidFill>
              </a:rPr>
            </a:br>
            <a:r>
              <a:rPr lang="en-GB" b="1" dirty="0">
                <a:solidFill>
                  <a:srgbClr val="FF5500"/>
                </a:solidFill>
              </a:rPr>
              <a:t>o </a:t>
            </a:r>
            <a:r>
              <a:rPr lang="en-GB" b="1" dirty="0">
                <a:solidFill>
                  <a:srgbClr val="00B050"/>
                </a:solidFill>
              </a:rPr>
              <a:t>Rise in players: </a:t>
            </a:r>
            <a:r>
              <a:rPr lang="en-GB" b="1" dirty="0">
                <a:solidFill>
                  <a:srgbClr val="253747"/>
                </a:solidFill>
              </a:rPr>
              <a:t>Merck, Teva, Pfizer, Johnson &amp; Johnson, Abbot, GE Healthcare, etc.</a:t>
            </a:r>
            <a:br>
              <a:rPr lang="en-GB" b="1" dirty="0">
                <a:solidFill>
                  <a:srgbClr val="253747"/>
                </a:solidFill>
              </a:rPr>
            </a:br>
            <a:endParaRPr lang="en-GB" b="1" dirty="0">
              <a:solidFill>
                <a:srgbClr val="253747"/>
              </a:solidFill>
            </a:endParaRPr>
          </a:p>
          <a:p>
            <a:r>
              <a:rPr lang="en-GB" b="1" dirty="0">
                <a:solidFill>
                  <a:srgbClr val="FF5500"/>
                </a:solidFill>
              </a:rPr>
              <a:t>o </a:t>
            </a:r>
            <a:r>
              <a:rPr lang="en-GB" b="1" dirty="0">
                <a:solidFill>
                  <a:srgbClr val="253747"/>
                </a:solidFill>
              </a:rPr>
              <a:t>More than </a:t>
            </a:r>
            <a:r>
              <a:rPr lang="en-GB" b="1" dirty="0">
                <a:solidFill>
                  <a:srgbClr val="00B050"/>
                </a:solidFill>
              </a:rPr>
              <a:t>50 </a:t>
            </a:r>
            <a:r>
              <a:rPr lang="en-GB" b="1" dirty="0" err="1">
                <a:solidFill>
                  <a:srgbClr val="00B050"/>
                </a:solidFill>
              </a:rPr>
              <a:t>nanopharmaceuticals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>
                <a:solidFill>
                  <a:srgbClr val="253747"/>
                </a:solidFill>
              </a:rPr>
              <a:t>FDA approved</a:t>
            </a:r>
            <a:r>
              <a:rPr lang="en-GB" b="1" dirty="0"/>
              <a:t> </a:t>
            </a:r>
            <a:br>
              <a:rPr lang="en-GB" dirty="0"/>
            </a:b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5564F8-EF84-4EB9-9E89-B7C6710E4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63" y="2689231"/>
            <a:ext cx="5516450" cy="26560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B3D67B-B87F-4D1F-8F0F-119085BBA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279" y="5407118"/>
            <a:ext cx="3013764" cy="1616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FA4B7C-288F-4589-BA63-78462F8C6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036" y="2685675"/>
            <a:ext cx="2496787" cy="24762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45FF51-517A-4370-AF2B-2042BFD045DB}"/>
              </a:ext>
            </a:extLst>
          </p:cNvPr>
          <p:cNvSpPr txBox="1"/>
          <p:nvPr/>
        </p:nvSpPr>
        <p:spPr>
          <a:xfrm>
            <a:off x="2441197" y="5710425"/>
            <a:ext cx="475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2019 – </a:t>
            </a:r>
            <a:r>
              <a:rPr lang="en-GB" b="1" dirty="0">
                <a:solidFill>
                  <a:srgbClr val="00B050"/>
                </a:solidFill>
              </a:rPr>
              <a:t>386 total nanoparticle trials </a:t>
            </a:r>
            <a:r>
              <a:rPr lang="en-GB" b="1" dirty="0"/>
              <a:t>on trials.gov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1F32A7-A2FB-4376-A505-19A5384E357C}"/>
              </a:ext>
            </a:extLst>
          </p:cNvPr>
          <p:cNvSpPr/>
          <p:nvPr/>
        </p:nvSpPr>
        <p:spPr>
          <a:xfrm>
            <a:off x="2441197" y="59959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Nanoparticle/Cancer/Phase 3 – </a:t>
            </a:r>
            <a:r>
              <a:rPr lang="en-GB" b="1" dirty="0">
                <a:solidFill>
                  <a:srgbClr val="FF0000"/>
                </a:solidFill>
              </a:rPr>
              <a:t>only 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38A427-0F4D-439E-AFA5-D82F231DD86A}"/>
              </a:ext>
            </a:extLst>
          </p:cNvPr>
          <p:cNvSpPr/>
          <p:nvPr/>
        </p:nvSpPr>
        <p:spPr>
          <a:xfrm>
            <a:off x="2441197" y="629839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Drug combination – 6, </a:t>
            </a:r>
            <a:r>
              <a:rPr lang="en-GB" b="1" dirty="0">
                <a:solidFill>
                  <a:srgbClr val="FF0000"/>
                </a:solidFill>
              </a:rPr>
              <a:t>in one nanoparticle - 0</a:t>
            </a:r>
          </a:p>
        </p:txBody>
      </p:sp>
    </p:spTree>
    <p:extLst>
      <p:ext uri="{BB962C8B-B14F-4D97-AF65-F5344CB8AC3E}">
        <p14:creationId xmlns:p14="http://schemas.microsoft.com/office/powerpoint/2010/main" val="324871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25E49B0-67F6-400D-B3F2-4A7E2C482F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4" y="3518866"/>
            <a:ext cx="1099055" cy="44315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435F7E6-6E98-4E68-890B-B7D4C38CC3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47" y="3421891"/>
            <a:ext cx="1192486" cy="67849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312346" y="3299223"/>
            <a:ext cx="4201843" cy="3914285"/>
          </a:xfrm>
          <a:prstGeom prst="ellipse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7296" y="5033009"/>
            <a:ext cx="161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Cancer cell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70671" y="3503905"/>
            <a:ext cx="1214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fingolimod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11767" y="3503905"/>
            <a:ext cx="1571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Docetaxel</a:t>
            </a:r>
          </a:p>
          <a:p>
            <a:pPr algn="ctr"/>
            <a:r>
              <a:rPr lang="en-GB" b="1" dirty="0"/>
              <a:t>chemotherapy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299462" y="4319180"/>
            <a:ext cx="3960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2459255" y="3873237"/>
            <a:ext cx="8448" cy="38296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495772" y="5491814"/>
            <a:ext cx="2049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Cuts-off survival, growth and resistance signals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2275640" y="5291050"/>
            <a:ext cx="3960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33952" y="4529107"/>
            <a:ext cx="1527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Blocks mitosis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4299462" y="5147044"/>
            <a:ext cx="3960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84008" y="5953479"/>
            <a:ext cx="7560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14E0D4E-DF6A-401F-864B-5B297C28F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49" y="5420202"/>
            <a:ext cx="918014" cy="918014"/>
          </a:xfrm>
          <a:prstGeom prst="rect">
            <a:avLst/>
          </a:prstGeom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3F796515-1B22-4260-8F9B-4242A4EE7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E3180F1-AFEE-496B-80C4-FCD365A0B25A}"/>
              </a:ext>
            </a:extLst>
          </p:cNvPr>
          <p:cNvSpPr/>
          <p:nvPr/>
        </p:nvSpPr>
        <p:spPr>
          <a:xfrm>
            <a:off x="6576665" y="3361858"/>
            <a:ext cx="2249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Fingolimod allows </a:t>
            </a:r>
            <a:r>
              <a:rPr lang="en-GB" b="1" u="sng" dirty="0"/>
              <a:t>4-fold reduction </a:t>
            </a:r>
            <a:r>
              <a:rPr lang="en-GB" b="1" dirty="0"/>
              <a:t>in effective docetaxel dose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4CBD540-7A2E-488F-80DB-B6D475D8D577}"/>
              </a:ext>
            </a:extLst>
          </p:cNvPr>
          <p:cNvSpPr/>
          <p:nvPr/>
        </p:nvSpPr>
        <p:spPr>
          <a:xfrm>
            <a:off x="6650028" y="4713773"/>
            <a:ext cx="22494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However, fingolimod cannot be given to cancer patients in free form due to reducing white cell counts</a:t>
            </a: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22204806-F84F-442A-877D-A9B2BAB57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2" y="1185008"/>
            <a:ext cx="8810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Our approach to resistance is </a:t>
            </a:r>
            <a:r>
              <a:rPr lang="en-US" sz="2400" b="1" dirty="0" err="1">
                <a:solidFill>
                  <a:srgbClr val="FF0000"/>
                </a:solidFill>
              </a:rPr>
              <a:t>chemosensitisation</a:t>
            </a:r>
            <a:r>
              <a:rPr lang="en-US" sz="2400" b="1" dirty="0"/>
              <a:t> using </a:t>
            </a:r>
            <a:r>
              <a:rPr lang="en-US" sz="2400" b="1" dirty="0">
                <a:solidFill>
                  <a:srgbClr val="FF0000"/>
                </a:solidFill>
              </a:rPr>
              <a:t>molecular targeted therapy</a:t>
            </a:r>
            <a:r>
              <a:rPr lang="en-US" sz="2400" b="1" dirty="0"/>
              <a:t>. We identified proto-oncogene SK1 as a target.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58C351-C12E-4A6E-8817-132490526990}"/>
              </a:ext>
            </a:extLst>
          </p:cNvPr>
          <p:cNvSpPr/>
          <p:nvPr/>
        </p:nvSpPr>
        <p:spPr>
          <a:xfrm>
            <a:off x="1442589" y="4234380"/>
            <a:ext cx="2049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Inhibits proto-oncogenic enzyme SK1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115260-4A74-48F1-BF7E-7C47AC3AFBEB}"/>
              </a:ext>
            </a:extLst>
          </p:cNvPr>
          <p:cNvSpPr txBox="1"/>
          <p:nvPr/>
        </p:nvSpPr>
        <p:spPr>
          <a:xfrm>
            <a:off x="2719458" y="129968"/>
            <a:ext cx="3549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Chemosensitisation</a:t>
            </a:r>
            <a:endParaRPr lang="en-GB" sz="3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269FB2-A55C-4075-8B11-CEF96F815383}"/>
              </a:ext>
            </a:extLst>
          </p:cNvPr>
          <p:cNvSpPr/>
          <p:nvPr/>
        </p:nvSpPr>
        <p:spPr>
          <a:xfrm>
            <a:off x="89092" y="2160013"/>
            <a:ext cx="8810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SK1 inhibitor </a:t>
            </a:r>
            <a:r>
              <a:rPr lang="en-US" sz="2400" u="sng" dirty="0">
                <a:solidFill>
                  <a:srgbClr val="FF0000"/>
                </a:solidFill>
              </a:rPr>
              <a:t>fingolimod</a:t>
            </a:r>
            <a:r>
              <a:rPr lang="en-US" sz="2400" u="sng" dirty="0"/>
              <a:t> (MS therapy </a:t>
            </a:r>
            <a:r>
              <a:rPr lang="en-US" sz="2400" u="sng" dirty="0" err="1"/>
              <a:t>Gilenya</a:t>
            </a:r>
            <a:r>
              <a:rPr lang="en-US" sz="2400" u="sng" dirty="0"/>
              <a:t>)</a:t>
            </a:r>
            <a:r>
              <a:rPr lang="en-US" sz="2400" dirty="0"/>
              <a:t> can </a:t>
            </a:r>
            <a:r>
              <a:rPr lang="en-US" sz="2400" dirty="0" err="1"/>
              <a:t>sensitise</a:t>
            </a:r>
            <a:r>
              <a:rPr lang="en-US" sz="2400" dirty="0"/>
              <a:t> cancer cells to docetaxel chemotherapy</a:t>
            </a:r>
          </a:p>
        </p:txBody>
      </p:sp>
    </p:spTree>
    <p:extLst>
      <p:ext uri="{BB962C8B-B14F-4D97-AF65-F5344CB8AC3E}">
        <p14:creationId xmlns:p14="http://schemas.microsoft.com/office/powerpoint/2010/main" val="31872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7" grpId="0"/>
      <p:bldP spid="18" grpId="0"/>
      <p:bldP spid="21" grpId="0"/>
      <p:bldP spid="24" grpId="0"/>
      <p:bldP spid="40" grpId="0"/>
      <p:bldP spid="41" grpId="0"/>
      <p:bldP spid="30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9BE9CA5C-B47E-4EAD-9FD5-DE499D3BA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E8E169-7E17-4405-B13E-F5642219D2D6}"/>
              </a:ext>
            </a:extLst>
          </p:cNvPr>
          <p:cNvSpPr txBox="1"/>
          <p:nvPr/>
        </p:nvSpPr>
        <p:spPr>
          <a:xfrm>
            <a:off x="4979201" y="6581001"/>
            <a:ext cx="4356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Alshaker et al, Breast Cancer Res Treat 2017 Oct;165(3):531-543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5A4F130-2755-4ABF-B0C8-156902475A44}"/>
              </a:ext>
            </a:extLst>
          </p:cNvPr>
          <p:cNvSpPr/>
          <p:nvPr/>
        </p:nvSpPr>
        <p:spPr>
          <a:xfrm>
            <a:off x="802286" y="1050889"/>
            <a:ext cx="789722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zh-CN" sz="20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Nanoparticles are </a:t>
            </a:r>
            <a:r>
              <a:rPr lang="en-GB" altLang="zh-CN" sz="2000" b="1" u="sng" dirty="0">
                <a:solidFill>
                  <a:srgbClr val="00B05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stable in saline and plasma</a:t>
            </a:r>
            <a:endParaRPr lang="en-GB" sz="2000" b="1" u="sng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B484E6-77A3-4A33-8B77-A3154C3124F6}"/>
              </a:ext>
            </a:extLst>
          </p:cNvPr>
          <p:cNvSpPr txBox="1"/>
          <p:nvPr/>
        </p:nvSpPr>
        <p:spPr>
          <a:xfrm>
            <a:off x="3094109" y="154532"/>
            <a:ext cx="297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Characterisation</a:t>
            </a:r>
          </a:p>
        </p:txBody>
      </p:sp>
      <p:pic>
        <p:nvPicPr>
          <p:cNvPr id="2050" name="Picture 2" descr="figS2">
            <a:extLst>
              <a:ext uri="{FF2B5EF4-FFF2-40B4-BE49-F238E27FC236}">
                <a16:creationId xmlns:a16="http://schemas.microsoft.com/office/drawing/2014/main" id="{2ED3ED0A-F4D6-4568-90BB-424A383B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5" y="1571075"/>
            <a:ext cx="6884548" cy="49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6BBEBD0-6546-44A6-B058-953EC465FE3E}"/>
              </a:ext>
            </a:extLst>
          </p:cNvPr>
          <p:cNvSpPr txBox="1"/>
          <p:nvPr/>
        </p:nvSpPr>
        <p:spPr>
          <a:xfrm>
            <a:off x="6273165" y="6354210"/>
            <a:ext cx="3063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Wang et al, Scientific Reports 2017, 7: 5901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2F5E30-BCA8-4449-B9D3-D0320AE76883}"/>
              </a:ext>
            </a:extLst>
          </p:cNvPr>
          <p:cNvSpPr/>
          <p:nvPr/>
        </p:nvSpPr>
        <p:spPr>
          <a:xfrm>
            <a:off x="4572000" y="4669293"/>
            <a:ext cx="4572000" cy="11456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12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A)</a:t>
            </a:r>
            <a:r>
              <a:rPr lang="en-US" sz="1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Size and </a:t>
            </a:r>
            <a:r>
              <a:rPr lang="en-US" sz="12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B)</a:t>
            </a:r>
            <a:r>
              <a:rPr lang="en-US" sz="1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polydispersity index (DLS). </a:t>
            </a:r>
            <a:r>
              <a:rPr lang="en-US" sz="12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C)</a:t>
            </a:r>
            <a:r>
              <a:rPr lang="en-US" sz="12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Size and PDI measurements of CSLPHNPs suspended in PBS and stored at 4C for 30 days. </a:t>
            </a:r>
            <a:endParaRPr lang="en-GB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1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DBEE923B-503B-4AB4-AC63-653479F87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F123AAE-F402-43FF-BF7E-F0352AF60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890" y="-222489"/>
            <a:ext cx="3908219" cy="93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Introduction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356AC1-CD4B-4459-B4EF-902889133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85" y="1105662"/>
            <a:ext cx="2617501" cy="27427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0F6352-B537-45BE-A4BE-9F76CD10D50E}"/>
              </a:ext>
            </a:extLst>
          </p:cNvPr>
          <p:cNvSpPr/>
          <p:nvPr/>
        </p:nvSpPr>
        <p:spPr>
          <a:xfrm>
            <a:off x="3070092" y="1052410"/>
            <a:ext cx="61941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NANODOC</a:t>
            </a:r>
            <a:r>
              <a:rPr lang="en-GB" sz="2400" b="1" dirty="0"/>
              <a:t> provides</a:t>
            </a:r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targeted drug delivery to tumours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increased efficacy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low toxicity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imaging capability</a:t>
            </a:r>
            <a:endParaRPr lang="en-GB" sz="24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5315A5-D246-4397-A0BF-7560189DDF15}"/>
              </a:ext>
            </a:extLst>
          </p:cNvPr>
          <p:cNvSpPr/>
          <p:nvPr/>
        </p:nvSpPr>
        <p:spPr>
          <a:xfrm>
            <a:off x="3070091" y="3103897"/>
            <a:ext cx="61941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Future potential: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platform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additional novel combinations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multiple solid tumour targets</a:t>
            </a:r>
          </a:p>
          <a:p>
            <a:endParaRPr lang="en-GB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B9845-A0B7-42A9-9840-C885EA03DD7C}"/>
              </a:ext>
            </a:extLst>
          </p:cNvPr>
          <p:cNvSpPr/>
          <p:nvPr/>
        </p:nvSpPr>
        <p:spPr>
          <a:xfrm>
            <a:off x="562961" y="5662322"/>
            <a:ext cx="8129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400" b="1" dirty="0">
                <a:solidFill>
                  <a:srgbClr val="00B05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Our ask: 2M USD for preclinical development to start Phase I</a:t>
            </a:r>
            <a:endParaRPr lang="en-GB" sz="2400" b="1" dirty="0">
              <a:solidFill>
                <a:srgbClr val="00B05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7E7B75-ED87-4D3A-BCC4-3E54818305DD}"/>
              </a:ext>
            </a:extLst>
          </p:cNvPr>
          <p:cNvSpPr/>
          <p:nvPr/>
        </p:nvSpPr>
        <p:spPr>
          <a:xfrm>
            <a:off x="1459624" y="6237375"/>
            <a:ext cx="8129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400" b="1" dirty="0">
                <a:solidFill>
                  <a:srgbClr val="00B05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Two work programmes 800k and 1.2M respectively</a:t>
            </a:r>
            <a:endParaRPr lang="en-GB" sz="2400" b="1" dirty="0">
              <a:solidFill>
                <a:srgbClr val="00B05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en-GB" sz="2400" b="1" dirty="0">
              <a:solidFill>
                <a:srgbClr val="00B050"/>
              </a:solidFill>
            </a:endParaRPr>
          </a:p>
        </p:txBody>
      </p:sp>
      <p:pic>
        <p:nvPicPr>
          <p:cNvPr id="12" name="Рисунок 2">
            <a:extLst>
              <a:ext uri="{FF2B5EF4-FFF2-40B4-BE49-F238E27FC236}">
                <a16:creationId xmlns:a16="http://schemas.microsoft.com/office/drawing/2014/main" id="{1B22045F-34A7-4CB2-9D86-B4DFAC65C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84" y="4423456"/>
            <a:ext cx="1770606" cy="99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2731E8F-3D66-4511-B905-081771804F73}"/>
              </a:ext>
            </a:extLst>
          </p:cNvPr>
          <p:cNvSpPr/>
          <p:nvPr/>
        </p:nvSpPr>
        <p:spPr>
          <a:xfrm>
            <a:off x="2659185" y="4805321"/>
            <a:ext cx="2762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400" b="1" dirty="0">
                <a:solidFill>
                  <a:srgbClr val="00B05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Winner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2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9BE9CA5C-B47E-4EAD-9FD5-DE499D3BA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CEEF9E-070B-4EDB-9814-69E59DEB6CA1}"/>
              </a:ext>
            </a:extLst>
          </p:cNvPr>
          <p:cNvSpPr txBox="1"/>
          <p:nvPr/>
        </p:nvSpPr>
        <p:spPr>
          <a:xfrm>
            <a:off x="6231870" y="6558991"/>
            <a:ext cx="3063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Wang et al, Scientific Reports 2017, 7: 5901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4C05D7-B698-41F4-8BFD-8A8FB4924538}"/>
              </a:ext>
            </a:extLst>
          </p:cNvPr>
          <p:cNvSpPr txBox="1"/>
          <p:nvPr/>
        </p:nvSpPr>
        <p:spPr>
          <a:xfrm>
            <a:off x="2384632" y="136704"/>
            <a:ext cx="479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/>
              <a:t>In vitro </a:t>
            </a:r>
            <a:r>
              <a:rPr lang="en-GB" sz="3200" b="1" dirty="0"/>
              <a:t>uptake and efficacy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ED453E-566D-400F-BA03-8ED77D56E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5783" r="10206"/>
          <a:stretch/>
        </p:blipFill>
        <p:spPr>
          <a:xfrm>
            <a:off x="3825130" y="1488311"/>
            <a:ext cx="3238501" cy="25394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8EB2B63-7C0A-48E5-A433-EE01DE3904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6447" r="11533"/>
          <a:stretch/>
        </p:blipFill>
        <p:spPr>
          <a:xfrm>
            <a:off x="3825130" y="4036100"/>
            <a:ext cx="3276601" cy="2589788"/>
          </a:xfrm>
          <a:prstGeom prst="rect">
            <a:avLst/>
          </a:prstGeom>
        </p:spPr>
      </p:pic>
      <p:pic>
        <p:nvPicPr>
          <p:cNvPr id="39" name="Picture 2" descr="C:\Users\Zhou\Desktop\2a.png">
            <a:extLst>
              <a:ext uri="{FF2B5EF4-FFF2-40B4-BE49-F238E27FC236}">
                <a16:creationId xmlns:a16="http://schemas.microsoft.com/office/drawing/2014/main" id="{D72B2FF7-85EC-45B0-A8E3-663681E03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444" y="1373815"/>
            <a:ext cx="3276601" cy="5487834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CDFDF8-7110-4DE7-885E-634385312DAE}"/>
              </a:ext>
            </a:extLst>
          </p:cNvPr>
          <p:cNvSpPr/>
          <p:nvPr/>
        </p:nvSpPr>
        <p:spPr>
          <a:xfrm>
            <a:off x="683096" y="1002749"/>
            <a:ext cx="789722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zh-CN" sz="20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Nanoparticles show </a:t>
            </a:r>
            <a:r>
              <a:rPr lang="en-GB" altLang="zh-CN" sz="2000" b="1" u="sng" dirty="0">
                <a:solidFill>
                  <a:srgbClr val="00B05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excellent cancer cell intake and efficacy</a:t>
            </a:r>
            <a:r>
              <a:rPr lang="en-GB" altLang="zh-CN" sz="2000" b="1" u="sng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  <a:endParaRPr lang="en-GB" sz="2000" b="1" u="sng" dirty="0"/>
          </a:p>
        </p:txBody>
      </p:sp>
    </p:spTree>
    <p:extLst>
      <p:ext uri="{BB962C8B-B14F-4D97-AF65-F5344CB8AC3E}">
        <p14:creationId xmlns:p14="http://schemas.microsoft.com/office/powerpoint/2010/main" val="1646856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75028" y="1027751"/>
            <a:ext cx="675617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Our nanoparticles show </a:t>
            </a:r>
            <a:r>
              <a:rPr lang="en-GB" altLang="zh-CN" sz="2400" b="1" dirty="0">
                <a:solidFill>
                  <a:srgbClr val="00B05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specific tumour targeting</a:t>
            </a:r>
            <a:endParaRPr lang="en-GB" sz="2400" b="1" u="sng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BE9CA5C-B47E-4EAD-9FD5-DE499D3BA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2446AA-25CB-4DBD-8724-8AAD0FF4AEF8}"/>
              </a:ext>
            </a:extLst>
          </p:cNvPr>
          <p:cNvSpPr/>
          <p:nvPr/>
        </p:nvSpPr>
        <p:spPr>
          <a:xfrm>
            <a:off x="1592827" y="1630505"/>
            <a:ext cx="6459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PC-3 subcutaneous prostate cancer xenograft in nude mice. Fluorescent nanoparticles injected in tail vain and imaging performed in 24h. </a:t>
            </a:r>
            <a:endParaRPr lang="en-GB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6EA920-BFE0-48D8-93A3-E0FCA02F6783}"/>
              </a:ext>
            </a:extLst>
          </p:cNvPr>
          <p:cNvSpPr txBox="1"/>
          <p:nvPr/>
        </p:nvSpPr>
        <p:spPr>
          <a:xfrm>
            <a:off x="4986466" y="6581001"/>
            <a:ext cx="4349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Alshaker et al, Breast Cancer Res Treat 2017 Oct;165(3):531-543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CEEF9E-070B-4EDB-9814-69E59DEB6CA1}"/>
              </a:ext>
            </a:extLst>
          </p:cNvPr>
          <p:cNvSpPr txBox="1"/>
          <p:nvPr/>
        </p:nvSpPr>
        <p:spPr>
          <a:xfrm>
            <a:off x="6273165" y="6354210"/>
            <a:ext cx="3063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Wang et al, Scientific Reports 2017, 7: 5901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4C05D7-B698-41F4-8BFD-8A8FB4924538}"/>
              </a:ext>
            </a:extLst>
          </p:cNvPr>
          <p:cNvSpPr txBox="1"/>
          <p:nvPr/>
        </p:nvSpPr>
        <p:spPr>
          <a:xfrm>
            <a:off x="2205468" y="132916"/>
            <a:ext cx="4749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Tumour targeting evidence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507C94-29EB-4143-BB8F-85A3CEE0F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99" y="2208538"/>
            <a:ext cx="8779001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88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93639" y="998798"/>
            <a:ext cx="879859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Nanoparticles show </a:t>
            </a:r>
            <a:r>
              <a:rPr lang="en-GB" altLang="zh-CN" sz="2400" b="1" dirty="0">
                <a:solidFill>
                  <a:srgbClr val="00B05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superior efficacy </a:t>
            </a:r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 single systemic therapies.</a:t>
            </a:r>
            <a:endParaRPr lang="en-GB" sz="2400" b="1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BE9CA5C-B47E-4EAD-9FD5-DE499D3BA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9A815E9-05CD-4299-B5F7-D68E57B4116E}"/>
              </a:ext>
            </a:extLst>
          </p:cNvPr>
          <p:cNvSpPr txBox="1"/>
          <p:nvPr/>
        </p:nvSpPr>
        <p:spPr>
          <a:xfrm>
            <a:off x="4986466" y="6581001"/>
            <a:ext cx="4349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Alshaker et al, Breast Cancer Res Treat 2017 Oct;165(3):531-543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18761B-7D83-4E7E-B6DD-334A50CB4BA0}"/>
              </a:ext>
            </a:extLst>
          </p:cNvPr>
          <p:cNvSpPr txBox="1"/>
          <p:nvPr/>
        </p:nvSpPr>
        <p:spPr>
          <a:xfrm>
            <a:off x="6273165" y="6354210"/>
            <a:ext cx="3063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Wang et al, Scientific Reports 2017, 7: 5901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8777C3-A7BD-41A2-A6B9-686AB9B319C9}"/>
              </a:ext>
            </a:extLst>
          </p:cNvPr>
          <p:cNvSpPr/>
          <p:nvPr/>
        </p:nvSpPr>
        <p:spPr>
          <a:xfrm>
            <a:off x="1799303" y="1475895"/>
            <a:ext cx="57872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4T1 mouse breast cancer xenograft in mammary pad of nude mice</a:t>
            </a:r>
            <a:endParaRPr lang="en-GB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926183-6F6C-48F7-8537-71557FE7F742}"/>
              </a:ext>
            </a:extLst>
          </p:cNvPr>
          <p:cNvSpPr txBox="1"/>
          <p:nvPr/>
        </p:nvSpPr>
        <p:spPr>
          <a:xfrm>
            <a:off x="3027859" y="128459"/>
            <a:ext cx="3088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Efficacy evidence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369E4B7-84F5-421F-897B-2A0FF64C6F93}"/>
              </a:ext>
            </a:extLst>
          </p:cNvPr>
          <p:cNvSpPr/>
          <p:nvPr/>
        </p:nvSpPr>
        <p:spPr>
          <a:xfrm rot="16200000">
            <a:off x="1248890" y="5798966"/>
            <a:ext cx="212377" cy="145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E6B4A7-0BAD-42F0-BDEC-5B91CD873219}"/>
              </a:ext>
            </a:extLst>
          </p:cNvPr>
          <p:cNvSpPr txBox="1"/>
          <p:nvPr/>
        </p:nvSpPr>
        <p:spPr>
          <a:xfrm>
            <a:off x="561110" y="5967785"/>
            <a:ext cx="1587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First treatment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E69E5E-E828-4AAE-8159-81F038611A0D}"/>
              </a:ext>
            </a:extLst>
          </p:cNvPr>
          <p:cNvGrpSpPr/>
          <p:nvPr/>
        </p:nvGrpSpPr>
        <p:grpSpPr>
          <a:xfrm>
            <a:off x="345405" y="1870576"/>
            <a:ext cx="6907685" cy="4300312"/>
            <a:chOff x="345405" y="1870576"/>
            <a:chExt cx="6907685" cy="43003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D3AB88-7C84-4895-9CE2-27666CDB2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405" y="1870576"/>
              <a:ext cx="6907685" cy="43003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5F9165-4A7A-4C42-AD09-7391AD34B491}"/>
                </a:ext>
              </a:extLst>
            </p:cNvPr>
            <p:cNvSpPr txBox="1"/>
            <p:nvPr/>
          </p:nvSpPr>
          <p:spPr>
            <a:xfrm>
              <a:off x="3027859" y="5800884"/>
              <a:ext cx="17473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tumour implantation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9570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462964" y="5690721"/>
            <a:ext cx="2100275" cy="5034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zh-CN" sz="20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No weight loss </a:t>
            </a:r>
            <a:endParaRPr lang="en-GB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722347" y="5751504"/>
            <a:ext cx="2441095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altLang="zh-CN" sz="20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No loss of white cells</a:t>
            </a:r>
            <a:endParaRPr lang="en-GB" sz="2000" b="1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F6AD2A2-066E-49DA-B5DC-E2D018E7E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992D569-CA91-4F71-B16A-CF34A53F0132}"/>
              </a:ext>
            </a:extLst>
          </p:cNvPr>
          <p:cNvSpPr txBox="1"/>
          <p:nvPr/>
        </p:nvSpPr>
        <p:spPr>
          <a:xfrm>
            <a:off x="6167566" y="6570110"/>
            <a:ext cx="3063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Wang et al, Scientific Reports 2017, 7: 5901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6E3D4D-9F0E-4D88-B844-F10D6776F6DB}"/>
              </a:ext>
            </a:extLst>
          </p:cNvPr>
          <p:cNvSpPr/>
          <p:nvPr/>
        </p:nvSpPr>
        <p:spPr>
          <a:xfrm>
            <a:off x="2176863" y="1643050"/>
            <a:ext cx="5265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PC-3 subcutaneous prostate cancer xenograft in nude mice</a:t>
            </a:r>
            <a:endParaRPr lang="en-GB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66DD39-A261-4FAB-B193-B8D941F0A071}"/>
              </a:ext>
            </a:extLst>
          </p:cNvPr>
          <p:cNvSpPr txBox="1"/>
          <p:nvPr/>
        </p:nvSpPr>
        <p:spPr>
          <a:xfrm>
            <a:off x="3186941" y="115852"/>
            <a:ext cx="2770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Toxicity studies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6871C9-B96B-4694-9FC5-A5279CE1D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7" y="2070426"/>
            <a:ext cx="8721978" cy="34978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643FB1-13CF-4EB0-BB34-707C9D0CF131}"/>
              </a:ext>
            </a:extLst>
          </p:cNvPr>
          <p:cNvSpPr/>
          <p:nvPr/>
        </p:nvSpPr>
        <p:spPr>
          <a:xfrm>
            <a:off x="1" y="1028548"/>
            <a:ext cx="914399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Nanoparticles show </a:t>
            </a:r>
            <a:r>
              <a:rPr lang="en-GB" altLang="zh-CN" sz="2400" b="1" dirty="0">
                <a:solidFill>
                  <a:srgbClr val="00B05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reduced toxicity compared </a:t>
            </a:r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 systemic therapies.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556883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4F6AD2A2-066E-49DA-B5DC-E2D018E7E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86E3D4D-9F0E-4D88-B844-F10D6776F6DB}"/>
              </a:ext>
            </a:extLst>
          </p:cNvPr>
          <p:cNvSpPr/>
          <p:nvPr/>
        </p:nvSpPr>
        <p:spPr>
          <a:xfrm>
            <a:off x="2851646" y="1473773"/>
            <a:ext cx="5265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Breast cancer xenograft in nude mice</a:t>
            </a:r>
            <a:endParaRPr lang="en-GB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66DD39-A261-4FAB-B193-B8D941F0A071}"/>
              </a:ext>
            </a:extLst>
          </p:cNvPr>
          <p:cNvSpPr txBox="1"/>
          <p:nvPr/>
        </p:nvSpPr>
        <p:spPr>
          <a:xfrm>
            <a:off x="3186941" y="78053"/>
            <a:ext cx="2770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Toxicity studies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EB1E3B-6581-40E2-8C1A-8524FF8FA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952" y="1786279"/>
            <a:ext cx="6029141" cy="486473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9978FF4-F118-4EDB-876F-D1AFFFFEE459}"/>
              </a:ext>
            </a:extLst>
          </p:cNvPr>
          <p:cNvSpPr txBox="1"/>
          <p:nvPr/>
        </p:nvSpPr>
        <p:spPr>
          <a:xfrm>
            <a:off x="4974667" y="6584551"/>
            <a:ext cx="4349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Alshaker et al, Breast Cancer Res Treat 2017 Oct;165(3):531-543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14BB02-7742-4CFD-83F4-BE08FF03A44B}"/>
              </a:ext>
            </a:extLst>
          </p:cNvPr>
          <p:cNvSpPr/>
          <p:nvPr/>
        </p:nvSpPr>
        <p:spPr>
          <a:xfrm>
            <a:off x="1" y="1028548"/>
            <a:ext cx="914399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Nanoparticles show </a:t>
            </a:r>
            <a:r>
              <a:rPr lang="en-GB" altLang="zh-CN" sz="2400" b="1" dirty="0">
                <a:solidFill>
                  <a:srgbClr val="00B05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reduced toxicity compared </a:t>
            </a:r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 systemic therapies.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4245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30C7C6-0CA2-4133-8080-5148C0BB8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7" y="1161806"/>
            <a:ext cx="3380475" cy="222110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088FA7-EABC-40AF-8D4D-CFFCF9C53BDF}"/>
              </a:ext>
            </a:extLst>
          </p:cNvPr>
          <p:cNvSpPr/>
          <p:nvPr/>
        </p:nvSpPr>
        <p:spPr>
          <a:xfrm>
            <a:off x="3740382" y="1628614"/>
            <a:ext cx="5319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Current gold-standard chemotherapy is however not curative due to </a:t>
            </a:r>
            <a:r>
              <a:rPr lang="en-GB" sz="2400" b="1" dirty="0">
                <a:solidFill>
                  <a:srgbClr val="FF0000"/>
                </a:solidFill>
              </a:rPr>
              <a:t>chemoresistance.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C5329C-237B-4613-9AFF-C27B354A8F37}"/>
              </a:ext>
            </a:extLst>
          </p:cNvPr>
          <p:cNvSpPr txBox="1"/>
          <p:nvPr/>
        </p:nvSpPr>
        <p:spPr>
          <a:xfrm>
            <a:off x="3179962" y="154738"/>
            <a:ext cx="2504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Need/Market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D51A9-D51D-4D05-BC41-C1DBD840A8EF}"/>
              </a:ext>
            </a:extLst>
          </p:cNvPr>
          <p:cNvSpPr/>
          <p:nvPr/>
        </p:nvSpPr>
        <p:spPr>
          <a:xfrm>
            <a:off x="3740383" y="1123056"/>
            <a:ext cx="5319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Jane has </a:t>
            </a:r>
            <a:r>
              <a:rPr lang="en-GB" sz="2400" b="1" dirty="0">
                <a:solidFill>
                  <a:srgbClr val="FF0000"/>
                </a:solidFill>
              </a:rPr>
              <a:t>advanced breast cancer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BE999CAC-3F74-48F3-A1B4-FC97240D7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9" y="4807226"/>
            <a:ext cx="8849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b="1" dirty="0" err="1"/>
              <a:t>Nanoformulations</a:t>
            </a:r>
            <a:r>
              <a:rPr lang="en-GB" sz="2400" b="1" dirty="0"/>
              <a:t> can deliver drugs to tumours and provide better efficacy and toxicity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7C97E4-F317-4A85-92F4-A887196BB0F5}"/>
              </a:ext>
            </a:extLst>
          </p:cNvPr>
          <p:cNvSpPr/>
          <p:nvPr/>
        </p:nvSpPr>
        <p:spPr>
          <a:xfrm>
            <a:off x="682596" y="3538066"/>
            <a:ext cx="7259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</a:rPr>
              <a:t>There are currently 4.6 million patients with breast and prostate cancers in the US and UK alone.</a:t>
            </a:r>
            <a:endParaRPr lang="en-GB" sz="24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D56ACC-C420-4830-9B19-FF7D4CA7BA7E}"/>
              </a:ext>
            </a:extLst>
          </p:cNvPr>
          <p:cNvSpPr/>
          <p:nvPr/>
        </p:nvSpPr>
        <p:spPr>
          <a:xfrm>
            <a:off x="-30257" y="5872265"/>
            <a:ext cx="8925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Cancer therapeutics market: </a:t>
            </a: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$220b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estimated in 2024 (</a:t>
            </a: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$50b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prostate and breast cancers). </a:t>
            </a:r>
            <a:endParaRPr lang="en-GB" sz="2400" dirty="0">
              <a:latin typeface="Tahoma" panose="020B060403050404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1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114D7C-9B8C-43CD-B2DA-6A08E6D90F4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179" t="15194"/>
          <a:stretch/>
        </p:blipFill>
        <p:spPr>
          <a:xfrm>
            <a:off x="4707685" y="1962133"/>
            <a:ext cx="4247536" cy="31349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AB285EC-B93C-47A9-9BC7-48FEC5BE4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62F5F6-34A7-4547-B986-81F8332C94AB}"/>
              </a:ext>
            </a:extLst>
          </p:cNvPr>
          <p:cNvSpPr/>
          <p:nvPr/>
        </p:nvSpPr>
        <p:spPr>
          <a:xfrm>
            <a:off x="6115084" y="1643143"/>
            <a:ext cx="2301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Example:</a:t>
            </a:r>
            <a:endParaRPr lang="en-GB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8F8CC7-0B3B-4581-BA48-0B9653843AF6}"/>
              </a:ext>
            </a:extLst>
          </p:cNvPr>
          <p:cNvSpPr/>
          <p:nvPr/>
        </p:nvSpPr>
        <p:spPr>
          <a:xfrm>
            <a:off x="0" y="5309464"/>
            <a:ext cx="9103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Only </a:t>
            </a:r>
            <a:r>
              <a:rPr lang="en-GB" sz="2400" b="1" dirty="0">
                <a:solidFill>
                  <a:srgbClr val="FF0000"/>
                </a:solidFill>
              </a:rPr>
              <a:t>slight increase in efficacy </a:t>
            </a:r>
            <a:r>
              <a:rPr lang="en-GB" sz="2400" b="1" dirty="0"/>
              <a:t>compared to free drug.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C20506-0B8C-4F5D-B8C5-48F9F7DA61CC}"/>
              </a:ext>
            </a:extLst>
          </p:cNvPr>
          <p:cNvSpPr/>
          <p:nvPr/>
        </p:nvSpPr>
        <p:spPr>
          <a:xfrm>
            <a:off x="16315" y="5871949"/>
            <a:ext cx="9103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Cancer cells eventually develop </a:t>
            </a:r>
            <a:r>
              <a:rPr lang="en-GB" sz="2400" b="1" dirty="0">
                <a:solidFill>
                  <a:srgbClr val="FF0000"/>
                </a:solidFill>
              </a:rPr>
              <a:t>resistance </a:t>
            </a:r>
            <a:r>
              <a:rPr lang="en-GB" sz="2400" b="1" dirty="0"/>
              <a:t>through activation of alternative pathways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611D82-3EF4-4FA3-8470-C70AA46D5B7B}"/>
              </a:ext>
            </a:extLst>
          </p:cNvPr>
          <p:cNvSpPr/>
          <p:nvPr/>
        </p:nvSpPr>
        <p:spPr>
          <a:xfrm>
            <a:off x="40822" y="1131136"/>
            <a:ext cx="9024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Currently 7 nanoformulations on the market: 2 in the EU, 5 in the US –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all single therapy formulations</a:t>
            </a:r>
            <a:r>
              <a:rPr lang="en-GB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 </a:t>
            </a:r>
            <a:endParaRPr lang="en-GB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B9F4EA-FE60-41AB-925C-96EF4A1722A6}"/>
              </a:ext>
            </a:extLst>
          </p:cNvPr>
          <p:cNvSpPr/>
          <p:nvPr/>
        </p:nvSpPr>
        <p:spPr>
          <a:xfrm>
            <a:off x="16315" y="2310217"/>
            <a:ext cx="49636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Abraxane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(albumin-bound paclitaxel) -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Celgene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Doxil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 (doxorubicin liposome) -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</a:rPr>
              <a:t>Janssen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GB" dirty="0" err="1">
                <a:latin typeface="Calibri" panose="020F0502020204030204" pitchFamily="34" charset="0"/>
                <a:ea typeface="PMingLiU" panose="02020500000000000000" pitchFamily="18" charset="-120"/>
              </a:rPr>
              <a:t>aunoXome</a:t>
            </a:r>
            <a:r>
              <a:rPr lang="en-GB" dirty="0">
                <a:latin typeface="Calibri" panose="020F0502020204030204" pitchFamily="34" charset="0"/>
                <a:ea typeface="PMingLiU" panose="02020500000000000000" pitchFamily="18" charset="-120"/>
              </a:rPr>
              <a:t> (liposomal daunorubicin) - </a:t>
            </a:r>
            <a:r>
              <a:rPr lang="en-GB" b="1" dirty="0">
                <a:latin typeface="Calibri" panose="020F0502020204030204" pitchFamily="34" charset="0"/>
                <a:ea typeface="PMingLiU" panose="02020500000000000000" pitchFamily="18" charset="-120"/>
              </a:rPr>
              <a:t>Galen</a:t>
            </a:r>
            <a:r>
              <a:rPr lang="en-GB" dirty="0">
                <a:latin typeface="Calibri" panose="020F0502020204030204" pitchFamily="34" charset="0"/>
                <a:ea typeface="PMingLiU" panose="02020500000000000000" pitchFamily="18" charset="-12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ea typeface="PMingLiU" panose="02020500000000000000" pitchFamily="18" charset="-120"/>
              </a:rPr>
              <a:t>Marqibo</a:t>
            </a:r>
            <a:r>
              <a:rPr lang="en-GB" dirty="0">
                <a:latin typeface="Calibri" panose="020F0502020204030204" pitchFamily="34" charset="0"/>
                <a:ea typeface="PMingLiU" panose="02020500000000000000" pitchFamily="18" charset="-120"/>
              </a:rPr>
              <a:t> (liposomal vincristine) -  </a:t>
            </a:r>
            <a:r>
              <a:rPr lang="en-GB" b="1" dirty="0">
                <a:latin typeface="Calibri" panose="020F0502020204030204" pitchFamily="34" charset="0"/>
                <a:ea typeface="PMingLiU" panose="02020500000000000000" pitchFamily="18" charset="-120"/>
              </a:rPr>
              <a:t>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ea typeface="PMingLiU" panose="02020500000000000000" pitchFamily="18" charset="-120"/>
              </a:rPr>
              <a:t>Onivyde</a:t>
            </a:r>
            <a:r>
              <a:rPr lang="en-GB" dirty="0">
                <a:latin typeface="Calibri" panose="020F0502020204030204" pitchFamily="34" charset="0"/>
                <a:ea typeface="PMingLiU" panose="02020500000000000000" pitchFamily="18" charset="-120"/>
              </a:rPr>
              <a:t> (liposomal irinotecan) - </a:t>
            </a:r>
            <a:r>
              <a:rPr lang="en-GB" b="1" dirty="0">
                <a:latin typeface="Calibri" panose="020F0502020204030204" pitchFamily="34" charset="0"/>
                <a:ea typeface="PMingLiU" panose="02020500000000000000" pitchFamily="18" charset="-120"/>
              </a:rPr>
              <a:t>Ipsen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ea typeface="PMingLiU" panose="02020500000000000000" pitchFamily="18" charset="-120"/>
              </a:rPr>
              <a:t>Myocet</a:t>
            </a:r>
            <a:r>
              <a:rPr lang="en-GB" dirty="0">
                <a:latin typeface="Calibri" panose="020F0502020204030204" pitchFamily="34" charset="0"/>
                <a:ea typeface="PMingLiU" panose="02020500000000000000" pitchFamily="18" charset="-120"/>
              </a:rPr>
              <a:t> (non-PEGylated liposomal doxorubicin) - </a:t>
            </a:r>
            <a:r>
              <a:rPr lang="en-GB" b="1" dirty="0">
                <a:latin typeface="Calibri" panose="020F0502020204030204" pitchFamily="34" charset="0"/>
                <a:ea typeface="PMingLiU" panose="02020500000000000000" pitchFamily="18" charset="-120"/>
              </a:rPr>
              <a:t>Teva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ea typeface="PMingLiU" panose="02020500000000000000" pitchFamily="18" charset="-120"/>
              </a:rPr>
              <a:t>Mepact</a:t>
            </a:r>
            <a:r>
              <a:rPr lang="en-GB" dirty="0">
                <a:latin typeface="Calibri" panose="020F0502020204030204" pitchFamily="34" charset="0"/>
                <a:ea typeface="PMingLiU" panose="02020500000000000000" pitchFamily="18" charset="-120"/>
              </a:rPr>
              <a:t> (liposomal mifamurtide) - </a:t>
            </a:r>
            <a:r>
              <a:rPr lang="en-GB" b="1" dirty="0">
                <a:latin typeface="Calibri" panose="020F0502020204030204" pitchFamily="34" charset="0"/>
                <a:ea typeface="PMingLiU" panose="02020500000000000000" pitchFamily="18" charset="-120"/>
              </a:rPr>
              <a:t>Takeda</a:t>
            </a:r>
            <a:endParaRPr lang="en-GB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F59192-F991-4E4F-9B12-933ECA5AAAC6}"/>
              </a:ext>
            </a:extLst>
          </p:cNvPr>
          <p:cNvSpPr txBox="1"/>
          <p:nvPr/>
        </p:nvSpPr>
        <p:spPr>
          <a:xfrm>
            <a:off x="3397074" y="147825"/>
            <a:ext cx="2309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Competition</a:t>
            </a:r>
          </a:p>
        </p:txBody>
      </p:sp>
    </p:spTree>
    <p:extLst>
      <p:ext uri="{BB962C8B-B14F-4D97-AF65-F5344CB8AC3E}">
        <p14:creationId xmlns:p14="http://schemas.microsoft.com/office/powerpoint/2010/main" val="70989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5F0D29-EF24-4012-A65B-817110A6F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8" y="2068839"/>
            <a:ext cx="3159020" cy="3310170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4DF3E22F-062E-4299-85C7-FDDAB3400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24470A7-B354-4C61-9805-E47084364AB1}"/>
              </a:ext>
            </a:extLst>
          </p:cNvPr>
          <p:cNvGrpSpPr/>
          <p:nvPr/>
        </p:nvGrpSpPr>
        <p:grpSpPr>
          <a:xfrm>
            <a:off x="3795574" y="2068839"/>
            <a:ext cx="4923806" cy="1323439"/>
            <a:chOff x="173237" y="5528487"/>
            <a:chExt cx="4575172" cy="132343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6977C0-DA9A-4EEB-983C-0A44C9955E94}"/>
                </a:ext>
              </a:extLst>
            </p:cNvPr>
            <p:cNvCxnSpPr>
              <a:cxnSpLocks/>
            </p:cNvCxnSpPr>
            <p:nvPr/>
          </p:nvCxnSpPr>
          <p:spPr>
            <a:xfrm>
              <a:off x="336129" y="5940138"/>
              <a:ext cx="6571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D70531D-023B-4479-BA96-45D73141D77B}"/>
                </a:ext>
              </a:extLst>
            </p:cNvPr>
            <p:cNvSpPr txBox="1"/>
            <p:nvPr/>
          </p:nvSpPr>
          <p:spPr>
            <a:xfrm>
              <a:off x="173237" y="5530734"/>
              <a:ext cx="1010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100 nm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285A583-8740-4D81-A6A9-AFA3B33DEC93}"/>
                </a:ext>
              </a:extLst>
            </p:cNvPr>
            <p:cNvSpPr/>
            <p:nvPr/>
          </p:nvSpPr>
          <p:spPr>
            <a:xfrm>
              <a:off x="264468" y="6030702"/>
              <a:ext cx="825562" cy="759881"/>
            </a:xfrm>
            <a:prstGeom prst="ellipse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NP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5E55286-809C-4447-93BE-42213844B4F0}"/>
                </a:ext>
              </a:extLst>
            </p:cNvPr>
            <p:cNvSpPr txBox="1"/>
            <p:nvPr/>
          </p:nvSpPr>
          <p:spPr>
            <a:xfrm>
              <a:off x="1167840" y="5528487"/>
              <a:ext cx="35805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u="sng" dirty="0"/>
                <a:t>Targeted to tumour </a:t>
              </a:r>
              <a:r>
                <a:rPr lang="en-GB" sz="2000" b="1" dirty="0"/>
                <a:t>by:</a:t>
              </a:r>
            </a:p>
            <a:p>
              <a:pPr marL="342900" indent="-342900">
                <a:buFontTx/>
                <a:buChar char="-"/>
              </a:pPr>
              <a:r>
                <a:rPr lang="en-GB" sz="2000" b="1" dirty="0"/>
                <a:t>Permeability/retention </a:t>
              </a:r>
            </a:p>
            <a:p>
              <a:pPr marL="342900" indent="-342900">
                <a:buFontTx/>
                <a:buChar char="-"/>
              </a:pPr>
              <a:r>
                <a:rPr lang="en-GB" sz="2000" b="1" dirty="0"/>
                <a:t>Hyper-glucose metabolism</a:t>
              </a:r>
            </a:p>
            <a:p>
              <a:pPr marL="342900" indent="-342900">
                <a:buFontTx/>
                <a:buChar char="-"/>
              </a:pPr>
              <a:r>
                <a:rPr lang="en-GB" sz="2000" b="1" dirty="0">
                  <a:solidFill>
                    <a:srgbClr val="00B050"/>
                  </a:solidFill>
                </a:rPr>
                <a:t>Applies to MOST solid tumours  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3C1922A-F36F-4718-B32A-36F0F6AB7A9A}"/>
              </a:ext>
            </a:extLst>
          </p:cNvPr>
          <p:cNvSpPr txBox="1"/>
          <p:nvPr/>
        </p:nvSpPr>
        <p:spPr>
          <a:xfrm>
            <a:off x="3634154" y="118317"/>
            <a:ext cx="521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Approach</a:t>
            </a:r>
            <a:endParaRPr lang="en-GB" sz="3200" b="1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3523C5-CC93-4113-92A9-CCD06592056B}"/>
              </a:ext>
            </a:extLst>
          </p:cNvPr>
          <p:cNvSpPr/>
          <p:nvPr/>
        </p:nvSpPr>
        <p:spPr>
          <a:xfrm>
            <a:off x="5997023" y="5250468"/>
            <a:ext cx="2711063" cy="774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Patent: WO/2018/115835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Anticancer agents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D6EFD5-5F9E-45BC-B9D4-E4BD8634F3F0}"/>
              </a:ext>
            </a:extLst>
          </p:cNvPr>
          <p:cNvSpPr/>
          <p:nvPr/>
        </p:nvSpPr>
        <p:spPr>
          <a:xfrm>
            <a:off x="336129" y="1065223"/>
            <a:ext cx="8383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NANODOC </a:t>
            </a:r>
            <a:r>
              <a:rPr lang="en-GB" sz="2400" b="1" dirty="0"/>
              <a:t>- biodegradable polymer </a:t>
            </a:r>
            <a:r>
              <a:rPr lang="en-GB" altLang="zh-CN" sz="2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nanoparticle containing a combination of molecular targeted therapy and chemotherapy.</a:t>
            </a:r>
            <a:endParaRPr lang="en-GB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D6E697-AE1F-4F8E-BB5E-97381E755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437" y="3621163"/>
            <a:ext cx="1835848" cy="30103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133A78-0270-41F8-99C4-191BB8CE1C79}"/>
              </a:ext>
            </a:extLst>
          </p:cNvPr>
          <p:cNvSpPr/>
          <p:nvPr/>
        </p:nvSpPr>
        <p:spPr>
          <a:xfrm>
            <a:off x="5903151" y="3700055"/>
            <a:ext cx="31523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Can carry several therapeutic molecules </a:t>
            </a:r>
            <a:r>
              <a:rPr lang="en-GB" sz="2000" b="1" dirty="0" err="1"/>
              <a:t>eg.</a:t>
            </a:r>
            <a:r>
              <a:rPr lang="en-GB" sz="2000" b="1" dirty="0"/>
              <a:t> Docetaxel + Fingolimod </a:t>
            </a:r>
            <a:endParaRPr lang="en-GB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2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256EF38-303A-48F6-A228-6776A13095FE}"/>
              </a:ext>
            </a:extLst>
          </p:cNvPr>
          <p:cNvSpPr/>
          <p:nvPr/>
        </p:nvSpPr>
        <p:spPr>
          <a:xfrm>
            <a:off x="476675" y="5664779"/>
            <a:ext cx="3755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Highly aggressive 4T1 mouse mammary tumours in immunocompetent </a:t>
            </a:r>
            <a:r>
              <a:rPr lang="en-US" sz="1600" b="1" dirty="0" err="1"/>
              <a:t>Balbc</a:t>
            </a:r>
            <a:r>
              <a:rPr lang="en-US" sz="1600" b="1" dirty="0"/>
              <a:t> mice</a:t>
            </a:r>
            <a:endParaRPr lang="en-GB" sz="1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12405F-FA2B-48A7-B5B2-A9DA8E0AF3EA}"/>
              </a:ext>
            </a:extLst>
          </p:cNvPr>
          <p:cNvSpPr/>
          <p:nvPr/>
        </p:nvSpPr>
        <p:spPr>
          <a:xfrm>
            <a:off x="4420396" y="4828337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NANODOC showed no weight loss, no liver/kidney/blood toxicity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2E6E8-0675-4F04-8E78-3B7DD45D4D23}"/>
              </a:ext>
            </a:extLst>
          </p:cNvPr>
          <p:cNvSpPr txBox="1"/>
          <p:nvPr/>
        </p:nvSpPr>
        <p:spPr>
          <a:xfrm>
            <a:off x="0" y="-1622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Benefit: </a:t>
            </a:r>
            <a:r>
              <a:rPr lang="en-GB" sz="2800" b="1" dirty="0">
                <a:solidFill>
                  <a:srgbClr val="00B050"/>
                </a:solidFill>
              </a:rPr>
              <a:t>NANODOC </a:t>
            </a:r>
            <a:r>
              <a:rPr lang="en-GB" sz="2800" b="1" dirty="0"/>
              <a:t>outperforms </a:t>
            </a:r>
            <a:r>
              <a:rPr lang="en-GB" sz="2800" b="1" dirty="0" err="1"/>
              <a:t>abraxane</a:t>
            </a:r>
            <a:r>
              <a:rPr lang="en-GB" sz="2800" b="1" dirty="0"/>
              <a:t> (new nanoparticle for breast cancer) and anti-PD1 immunotherapy and </a:t>
            </a:r>
            <a:r>
              <a:rPr lang="en-GB" sz="2800" b="1" dirty="0">
                <a:solidFill>
                  <a:srgbClr val="00B050"/>
                </a:solidFill>
              </a:rPr>
              <a:t>shows no toxicity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0FF4C2-EB64-4093-9684-45E65CCABAA8}"/>
              </a:ext>
            </a:extLst>
          </p:cNvPr>
          <p:cNvGrpSpPr/>
          <p:nvPr/>
        </p:nvGrpSpPr>
        <p:grpSpPr>
          <a:xfrm>
            <a:off x="194242" y="1555511"/>
            <a:ext cx="8167622" cy="3980712"/>
            <a:chOff x="194242" y="1555511"/>
            <a:chExt cx="8167622" cy="398071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4BED149-D103-4CAC-8173-187DE5F6B9CE}"/>
                </a:ext>
              </a:extLst>
            </p:cNvPr>
            <p:cNvGrpSpPr/>
            <p:nvPr/>
          </p:nvGrpSpPr>
          <p:grpSpPr>
            <a:xfrm>
              <a:off x="194242" y="1555511"/>
              <a:ext cx="6137286" cy="3980712"/>
              <a:chOff x="324218" y="2554344"/>
              <a:chExt cx="4572000" cy="2965450"/>
            </a:xfrm>
          </p:grpSpPr>
          <p:graphicFrame>
            <p:nvGraphicFramePr>
              <p:cNvPr id="19" name="Chart 18">
                <a:extLst>
                  <a:ext uri="{FF2B5EF4-FFF2-40B4-BE49-F238E27FC236}">
                    <a16:creationId xmlns:a16="http://schemas.microsoft.com/office/drawing/2014/main" id="{DAC45E24-669F-413A-9F32-12CCA463BFC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324218" y="2554344"/>
              <a:ext cx="4572000" cy="29654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12CE66E-C8BF-48F9-9C5E-8F96B01B40ED}"/>
                  </a:ext>
                </a:extLst>
              </p:cNvPr>
              <p:cNvSpPr/>
              <p:nvPr/>
            </p:nvSpPr>
            <p:spPr>
              <a:xfrm>
                <a:off x="3472511" y="4315801"/>
                <a:ext cx="197487" cy="170737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39828DA-A64C-4DD0-90D6-CF08FD96022F}"/>
                  </a:ext>
                </a:extLst>
              </p:cNvPr>
              <p:cNvSpPr/>
              <p:nvPr/>
            </p:nvSpPr>
            <p:spPr>
              <a:xfrm>
                <a:off x="2794686" y="3627681"/>
                <a:ext cx="107597" cy="40938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E397245-72F8-412C-AEDF-9719FD615054}"/>
                </a:ext>
              </a:extLst>
            </p:cNvPr>
            <p:cNvSpPr/>
            <p:nvPr/>
          </p:nvSpPr>
          <p:spPr>
            <a:xfrm>
              <a:off x="3848310" y="3674423"/>
              <a:ext cx="265099" cy="229191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9A005C7-E0E8-4949-8225-97626322C84D}"/>
                </a:ext>
              </a:extLst>
            </p:cNvPr>
            <p:cNvSpPr/>
            <p:nvPr/>
          </p:nvSpPr>
          <p:spPr>
            <a:xfrm>
              <a:off x="6162223" y="3895160"/>
              <a:ext cx="219964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50" dirty="0">
                  <a:solidFill>
                    <a:schemeClr val="bg1">
                      <a:lumMod val="50000"/>
                    </a:schemeClr>
                  </a:solidFill>
                </a:rPr>
                <a:t>(docetaxel + fingolimod) - </a:t>
              </a:r>
              <a:r>
                <a:rPr lang="en-GB" sz="1050" dirty="0">
                  <a:solidFill>
                    <a:srgbClr val="00B050"/>
                  </a:solidFill>
                </a:rPr>
                <a:t>NANODOC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E12E66B-432D-4C5D-9CAA-4ADA17055084}"/>
                </a:ext>
              </a:extLst>
            </p:cNvPr>
            <p:cNvSpPr/>
            <p:nvPr/>
          </p:nvSpPr>
          <p:spPr>
            <a:xfrm>
              <a:off x="4470611" y="3262895"/>
              <a:ext cx="164665" cy="4115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994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1B2123C1-F21F-44FE-9DF0-9A35A2B19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B4163D-F1D3-4BEF-98A3-34A6C8522C5E}"/>
              </a:ext>
            </a:extLst>
          </p:cNvPr>
          <p:cNvSpPr/>
          <p:nvPr/>
        </p:nvSpPr>
        <p:spPr>
          <a:xfrm>
            <a:off x="16314" y="1000107"/>
            <a:ext cx="9127685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GB" altLang="en-US" sz="2400" b="1" u="sng" dirty="0">
                <a:ea typeface="Calibri" panose="020F0502020204030204" pitchFamily="34" charset="0"/>
                <a:cs typeface="Arial" panose="020B0604020202020204" pitchFamily="34" charset="0"/>
              </a:rPr>
              <a:t>The advantages of </a:t>
            </a:r>
            <a:r>
              <a:rPr lang="en-GB" altLang="en-US" sz="2400" b="1" u="sng" dirty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NANODOC </a:t>
            </a:r>
            <a:r>
              <a:rPr lang="en-GB" altLang="en-US" sz="2400" b="1" u="sng" dirty="0">
                <a:ea typeface="Calibri" panose="020F0502020204030204" pitchFamily="34" charset="0"/>
                <a:cs typeface="Arial" panose="020B0604020202020204" pitchFamily="34" charset="0"/>
              </a:rPr>
              <a:t>vs current gold-standard or newly developed nanoparticle solutions for breast cancer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6F21AEE-AA85-449E-AEF0-C38D1AD39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689117"/>
              </p:ext>
            </p:extLst>
          </p:nvPr>
        </p:nvGraphicFramePr>
        <p:xfrm>
          <a:off x="71325" y="1923880"/>
          <a:ext cx="8594557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663">
                  <a:extLst>
                    <a:ext uri="{9D8B030D-6E8A-4147-A177-3AD203B41FA5}">
                      <a16:colId xmlns:a16="http://schemas.microsoft.com/office/drawing/2014/main" val="3448814859"/>
                    </a:ext>
                  </a:extLst>
                </a:gridCol>
                <a:gridCol w="1607671">
                  <a:extLst>
                    <a:ext uri="{9D8B030D-6E8A-4147-A177-3AD203B41FA5}">
                      <a16:colId xmlns:a16="http://schemas.microsoft.com/office/drawing/2014/main" val="1460109925"/>
                    </a:ext>
                  </a:extLst>
                </a:gridCol>
                <a:gridCol w="1673631">
                  <a:extLst>
                    <a:ext uri="{9D8B030D-6E8A-4147-A177-3AD203B41FA5}">
                      <a16:colId xmlns:a16="http://schemas.microsoft.com/office/drawing/2014/main" val="940662600"/>
                    </a:ext>
                  </a:extLst>
                </a:gridCol>
                <a:gridCol w="1887523">
                  <a:extLst>
                    <a:ext uri="{9D8B030D-6E8A-4147-A177-3AD203B41FA5}">
                      <a16:colId xmlns:a16="http://schemas.microsoft.com/office/drawing/2014/main" val="2912474728"/>
                    </a:ext>
                  </a:extLst>
                </a:gridCol>
                <a:gridCol w="1208069">
                  <a:extLst>
                    <a:ext uri="{9D8B030D-6E8A-4147-A177-3AD203B41FA5}">
                      <a16:colId xmlns:a16="http://schemas.microsoft.com/office/drawing/2014/main" val="3979154292"/>
                    </a:ext>
                  </a:extLst>
                </a:gridCol>
              </a:tblGrid>
              <a:tr h="34693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Conventional </a:t>
                      </a: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Chemotherapy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Abraxane (new paclitaxel nanoparticle)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Immune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NANODOC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16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Targeting (specificity)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23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Efficacy (</a:t>
                      </a:r>
                      <a:r>
                        <a:rPr lang="en-GB" b="1" dirty="0" err="1"/>
                        <a:t>chemosensitization</a:t>
                      </a:r>
                      <a:r>
                        <a:rPr lang="en-GB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Low/Medium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Variable/medium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High/Medium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34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Toxicity (no side effects)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Variable/high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71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Imaging 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MRI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387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Stability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08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Versatility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289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Low (7k/patient)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Medium (14k/patient)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Very high (100+k/patient)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Medium (14k/patient)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02198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9370478-05A5-4349-AF66-F3952CF530A4}"/>
              </a:ext>
            </a:extLst>
          </p:cNvPr>
          <p:cNvSpPr txBox="1"/>
          <p:nvPr/>
        </p:nvSpPr>
        <p:spPr>
          <a:xfrm>
            <a:off x="3723503" y="134802"/>
            <a:ext cx="1419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Benefit</a:t>
            </a:r>
          </a:p>
        </p:txBody>
      </p:sp>
    </p:spTree>
    <p:extLst>
      <p:ext uri="{BB962C8B-B14F-4D97-AF65-F5344CB8AC3E}">
        <p14:creationId xmlns:p14="http://schemas.microsoft.com/office/powerpoint/2010/main" val="90002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117369"/>
            <a:ext cx="91276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Business strategy</a:t>
            </a: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1921F38F-D48E-4044-869F-DE01CC89064B}"/>
              </a:ext>
            </a:extLst>
          </p:cNvPr>
          <p:cNvSpPr/>
          <p:nvPr/>
        </p:nvSpPr>
        <p:spPr>
          <a:xfrm>
            <a:off x="4208097" y="1315805"/>
            <a:ext cx="1943709" cy="1269211"/>
          </a:xfrm>
          <a:prstGeom prst="hexagon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Phase I study (King’s College)</a:t>
            </a: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16E4F7A3-7268-470B-8229-9FA3CEB57B4A}"/>
              </a:ext>
            </a:extLst>
          </p:cNvPr>
          <p:cNvSpPr/>
          <p:nvPr/>
        </p:nvSpPr>
        <p:spPr>
          <a:xfrm>
            <a:off x="336342" y="1503186"/>
            <a:ext cx="2922512" cy="11279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1. Preclinical development of </a:t>
            </a:r>
            <a:r>
              <a:rPr lang="en-GB" sz="2000" b="1" dirty="0">
                <a:solidFill>
                  <a:srgbClr val="00B050"/>
                </a:solidFill>
              </a:rPr>
              <a:t>NANODOC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40836A9-A6B9-4183-A4BF-226FB03A4065}"/>
              </a:ext>
            </a:extLst>
          </p:cNvPr>
          <p:cNvSpPr/>
          <p:nvPr/>
        </p:nvSpPr>
        <p:spPr>
          <a:xfrm rot="16200000">
            <a:off x="3628424" y="1734755"/>
            <a:ext cx="347241" cy="560266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EE0EA3E3-781C-41B5-92F1-F2B9BB3BA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56626C4-50EA-4582-923A-3694F62AC948}"/>
              </a:ext>
            </a:extLst>
          </p:cNvPr>
          <p:cNvSpPr txBox="1">
            <a:spLocks/>
          </p:cNvSpPr>
          <p:nvPr/>
        </p:nvSpPr>
        <p:spPr>
          <a:xfrm>
            <a:off x="7609076" y="5296513"/>
            <a:ext cx="2289769" cy="11205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26" name="Cylinder 10">
            <a:extLst>
              <a:ext uri="{FF2B5EF4-FFF2-40B4-BE49-F238E27FC236}">
                <a16:creationId xmlns:a16="http://schemas.microsoft.com/office/drawing/2014/main" id="{624B3CF4-90B6-428C-BA2C-EC7C4FA66909}"/>
              </a:ext>
            </a:extLst>
          </p:cNvPr>
          <p:cNvSpPr/>
          <p:nvPr/>
        </p:nvSpPr>
        <p:spPr>
          <a:xfrm>
            <a:off x="7101049" y="1503186"/>
            <a:ext cx="1537268" cy="919768"/>
          </a:xfrm>
          <a:prstGeom prst="hexagon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Exit: licensing or sale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1DA4D88A-AD56-45D6-A8B2-0EB7F56FA195}"/>
              </a:ext>
            </a:extLst>
          </p:cNvPr>
          <p:cNvSpPr/>
          <p:nvPr/>
        </p:nvSpPr>
        <p:spPr>
          <a:xfrm rot="16200000">
            <a:off x="6435020" y="1670277"/>
            <a:ext cx="347241" cy="560266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ylinder 11">
            <a:extLst>
              <a:ext uri="{FF2B5EF4-FFF2-40B4-BE49-F238E27FC236}">
                <a16:creationId xmlns:a16="http://schemas.microsoft.com/office/drawing/2014/main" id="{9805EF13-1DE6-4BA4-982A-7FCA0EBB030D}"/>
              </a:ext>
            </a:extLst>
          </p:cNvPr>
          <p:cNvSpPr/>
          <p:nvPr/>
        </p:nvSpPr>
        <p:spPr>
          <a:xfrm>
            <a:off x="298363" y="3219742"/>
            <a:ext cx="3246042" cy="10823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2. Developing a drug pipeline using nanoparticle platform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08B19A-2F13-4EB5-BE7C-8B0B07C5C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883" y="3264155"/>
            <a:ext cx="5175247" cy="822101"/>
          </a:xfrm>
          <a:prstGeom prst="rect">
            <a:avLst/>
          </a:prstGeom>
        </p:spPr>
      </p:pic>
      <p:sp>
        <p:nvSpPr>
          <p:cNvPr id="21" name="Cylinder 11">
            <a:extLst>
              <a:ext uri="{FF2B5EF4-FFF2-40B4-BE49-F238E27FC236}">
                <a16:creationId xmlns:a16="http://schemas.microsoft.com/office/drawing/2014/main" id="{90585892-AD01-4A24-B4EF-23A733ECF779}"/>
              </a:ext>
            </a:extLst>
          </p:cNvPr>
          <p:cNvSpPr/>
          <p:nvPr/>
        </p:nvSpPr>
        <p:spPr>
          <a:xfrm>
            <a:off x="4402485" y="4273430"/>
            <a:ext cx="4226899" cy="3472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rgbClr val="00B050"/>
                </a:solidFill>
              </a:rPr>
              <a:t>Two more patents </a:t>
            </a:r>
            <a:r>
              <a:rPr lang="en-GB" sz="2000" dirty="0">
                <a:solidFill>
                  <a:schemeClr val="tx1"/>
                </a:solidFill>
              </a:rPr>
              <a:t>in submission</a:t>
            </a:r>
          </a:p>
        </p:txBody>
      </p:sp>
      <p:sp>
        <p:nvSpPr>
          <p:cNvPr id="22" name="Cylinder 11">
            <a:extLst>
              <a:ext uri="{FF2B5EF4-FFF2-40B4-BE49-F238E27FC236}">
                <a16:creationId xmlns:a16="http://schemas.microsoft.com/office/drawing/2014/main" id="{345EE96E-69D8-4E6B-9FD1-DD5AE895E83E}"/>
              </a:ext>
            </a:extLst>
          </p:cNvPr>
          <p:cNvSpPr/>
          <p:nvPr/>
        </p:nvSpPr>
        <p:spPr>
          <a:xfrm>
            <a:off x="336342" y="5001589"/>
            <a:ext cx="8617768" cy="7064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 3. Partnering with pharma companies –</a:t>
            </a:r>
            <a:r>
              <a:rPr lang="en-GB" sz="2000" dirty="0">
                <a:solidFill>
                  <a:schemeClr val="tx1"/>
                </a:solidFill>
              </a:rPr>
              <a:t> testing their therapies in our system</a:t>
            </a: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03E93BB3-E0EB-47FC-AE87-6D6E0887B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" y="5870189"/>
            <a:ext cx="87723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B050"/>
                </a:solidFill>
              </a:rPr>
              <a:t>Our ambition to become a leader in multitherapy nanoparticle drug development</a:t>
            </a:r>
          </a:p>
        </p:txBody>
      </p:sp>
    </p:spTree>
    <p:extLst>
      <p:ext uri="{BB962C8B-B14F-4D97-AF65-F5344CB8AC3E}">
        <p14:creationId xmlns:p14="http://schemas.microsoft.com/office/powerpoint/2010/main" val="284026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 animBg="1"/>
      <p:bldP spid="26" grpId="0" animBg="1"/>
      <p:bldP spid="27" grpId="0" animBg="1"/>
      <p:bldP spid="17" grpId="0" animBg="1"/>
      <p:bldP spid="21" grpId="0" animBg="1"/>
      <p:bldP spid="22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0ED290-8323-43CE-8321-82D2B93AE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352687"/>
              </p:ext>
            </p:extLst>
          </p:nvPr>
        </p:nvGraphicFramePr>
        <p:xfrm>
          <a:off x="159506" y="1492986"/>
          <a:ext cx="8423383" cy="4138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579">
                  <a:extLst>
                    <a:ext uri="{9D8B030D-6E8A-4147-A177-3AD203B41FA5}">
                      <a16:colId xmlns:a16="http://schemas.microsoft.com/office/drawing/2014/main" val="3929102490"/>
                    </a:ext>
                  </a:extLst>
                </a:gridCol>
                <a:gridCol w="1766579">
                  <a:extLst>
                    <a:ext uri="{9D8B030D-6E8A-4147-A177-3AD203B41FA5}">
                      <a16:colId xmlns:a16="http://schemas.microsoft.com/office/drawing/2014/main" val="3773211176"/>
                    </a:ext>
                  </a:extLst>
                </a:gridCol>
                <a:gridCol w="1630075">
                  <a:extLst>
                    <a:ext uri="{9D8B030D-6E8A-4147-A177-3AD203B41FA5}">
                      <a16:colId xmlns:a16="http://schemas.microsoft.com/office/drawing/2014/main" val="200607832"/>
                    </a:ext>
                  </a:extLst>
                </a:gridCol>
                <a:gridCol w="1630075">
                  <a:extLst>
                    <a:ext uri="{9D8B030D-6E8A-4147-A177-3AD203B41FA5}">
                      <a16:colId xmlns:a16="http://schemas.microsoft.com/office/drawing/2014/main" val="4142340113"/>
                    </a:ext>
                  </a:extLst>
                </a:gridCol>
                <a:gridCol w="1630075">
                  <a:extLst>
                    <a:ext uri="{9D8B030D-6E8A-4147-A177-3AD203B41FA5}">
                      <a16:colId xmlns:a16="http://schemas.microsoft.com/office/drawing/2014/main" val="13312106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Forecast element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(GBP ‘000’s)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Period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947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Current project </a:t>
                      </a:r>
                      <a:r>
                        <a:rPr lang="en-GB" sz="2000" dirty="0">
                          <a:effectLst/>
                        </a:rPr>
                        <a:t>Months 1-18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Months 19-36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+ 3 year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+4 year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4406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Investment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2,000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+4,000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+25,000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654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Revenues (platform)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7178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Valuation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6,500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12,000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50,000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85,000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3233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R&amp;D spend (cumulative)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2,000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5,500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15,500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40,000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9065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FTEs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16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9608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Milestones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Authorisation for phase 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phase I NANODOC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Stable revenues from </a:t>
                      </a:r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platform service </a:t>
                      </a:r>
                      <a:r>
                        <a:rPr lang="en-GB" sz="2000" b="1" dirty="0"/>
                        <a:t>and </a:t>
                      </a:r>
                      <a:r>
                        <a:rPr lang="en-GB" sz="2000" b="1" dirty="0">
                          <a:solidFill>
                            <a:srgbClr val="00B050"/>
                          </a:solidFill>
                        </a:rPr>
                        <a:t>pipeline therapies sales/licensing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847800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41FD313-7EDD-4722-AA19-38AECB616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81" y="174133"/>
            <a:ext cx="8875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Financial Forecast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D826898-8EA2-4C03-8854-2F23DFA63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592"/>
          <a:stretch/>
        </p:blipFill>
        <p:spPr bwMode="auto">
          <a:xfrm>
            <a:off x="16315" y="875711"/>
            <a:ext cx="9127685" cy="1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C8B81F-FB56-4683-89B9-A427F3646B39}"/>
              </a:ext>
            </a:extLst>
          </p:cNvPr>
          <p:cNvSpPr txBox="1"/>
          <p:nvPr/>
        </p:nvSpPr>
        <p:spPr>
          <a:xfrm>
            <a:off x="3724643" y="5675725"/>
            <a:ext cx="1738311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Sale or licensing of NANODOC, USD 100m+</a:t>
            </a:r>
          </a:p>
        </p:txBody>
      </p:sp>
    </p:spTree>
    <p:extLst>
      <p:ext uri="{BB962C8B-B14F-4D97-AF65-F5344CB8AC3E}">
        <p14:creationId xmlns:p14="http://schemas.microsoft.com/office/powerpoint/2010/main" val="110380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3679</TotalTime>
  <Words>1389</Words>
  <Application>Microsoft Office PowerPoint</Application>
  <PresentationFormat>On-screen Show (4:3)</PresentationFormat>
  <Paragraphs>254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Office Theme</vt:lpstr>
      <vt:lpstr>NANODOC – a new multifunctional nanoparticle platform for cancer 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dmitry pshezhetskiy</dc:creator>
  <cp:lastModifiedBy>dmitry pshezhetskiy</cp:lastModifiedBy>
  <cp:revision>343</cp:revision>
  <cp:lastPrinted>2018-06-13T22:10:19Z</cp:lastPrinted>
  <dcterms:created xsi:type="dcterms:W3CDTF">2016-11-01T21:10:22Z</dcterms:created>
  <dcterms:modified xsi:type="dcterms:W3CDTF">2020-11-08T22:26:59Z</dcterms:modified>
</cp:coreProperties>
</file>